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69" r:id="rId3"/>
    <p:sldId id="261" r:id="rId4"/>
    <p:sldId id="274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70" r:id="rId13"/>
    <p:sldId id="271" r:id="rId14"/>
    <p:sldId id="272" r:id="rId15"/>
    <p:sldId id="273" r:id="rId16"/>
    <p:sldId id="276" r:id="rId17"/>
    <p:sldId id="275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0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FC970-10CD-41C8-B5BA-7FC182950FC2}" type="datetimeFigureOut">
              <a:rPr lang="fi-FI" smtClean="0"/>
              <a:pPr/>
              <a:t>20.10.2010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C22ED-703C-495B-830B-AE52BB71792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8"/>
            <a:ext cx="2970869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5" tIns="44863" rIns="89725" bIns="44863" anchor="b"/>
          <a:lstStyle/>
          <a:p>
            <a:pPr algn="r"/>
            <a:fld id="{0EA871E8-8977-4B61-BD81-7EEC4E4344BA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CC0BCBD-9D6D-4122-B4B2-C858B2377B43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CC0BCBD-9D6D-4122-B4B2-C858B2377B43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B3F0AE3-46EC-4FCF-B37D-D5677C573F4D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0B087B3-7502-4D0B-827C-3E3CDB79BEEC}" type="slidenum">
              <a:rPr lang="en-US" sz="1200"/>
              <a:pPr algn="r"/>
              <a:t>7</a:t>
            </a:fld>
            <a:endParaRPr lang="en-US" sz="1200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94B799F-EF6E-48AF-B6FF-EA9E6BCA131E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EEA9463-15FE-46DE-B0F6-FBB90EC0BBCE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1445-21FD-4AAB-AFEE-9FD0D4DF6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F821E-3105-4983-A80C-9ACC4ABAD1E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7735-B126-4060-8D65-153A8C164D3B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218C-87B6-4D7D-8F07-74D5B18E52F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DB43-E99C-4E3F-8E40-0660F5497FB2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4CAF-B574-4DB1-A75D-ACD32D16A7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117A-79C9-4700-8106-0CAC77A186C7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1AB3-035B-4F70-AF82-7782BC04408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0C7A-151D-4768-87DA-108C98B55DC2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D9D7-4ADF-4F54-96A6-DB50DB1A01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293A-7CFC-4DE9-9C80-2B79522631A8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7A28-FCED-493D-B6EB-C1D362650D5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C173-185D-42CF-91A6-B9273A98DF72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1162-0C50-4327-9224-D9F0B38CD7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B345-3D8A-4FFD-8A61-30AD0F5D0E1F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B5ED7-1C27-4E0C-BB8F-DD619FAD3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5F1C-52ED-4875-99C2-CA3E97BDC70E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D0C64-9709-40E1-B730-5995BE1B8FB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4458-0615-48BE-9673-74C0CBEE7C03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4EB4-3A3D-4D2A-966A-926619E2AAF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6752-04BF-4C4D-AFB4-441543F4B638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53D7-53CB-46D7-8A6B-034AE3E3234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02401-89B3-4D7B-B02A-1347D161885A}" type="datetime1">
              <a:rPr lang="en-US">
                <a:solidFill>
                  <a:srgbClr val="FFFFFF"/>
                </a:solidFill>
              </a:rPr>
              <a:pPr>
                <a:defRPr/>
              </a:pPr>
              <a:t>10/20/2010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8E90-45D3-4EBF-AFAC-0B197E5EA76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C9E61-07FE-4E2D-A20C-12662FE714ED}" type="datetime1">
              <a:rPr lang="en-US">
                <a:solidFill>
                  <a:srgbClr val="FFFFFF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10/20/2010</a:t>
            </a:fld>
            <a:endParaRPr lang="en-GB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404B6-FDEE-43C2-A2E1-C0585A8E83C5}" type="slidenum">
              <a:rPr lang="en-GB">
                <a:solidFill>
                  <a:srgbClr val="FFFFFF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jpeg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51520" y="2852936"/>
            <a:ext cx="864096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World Statistics </a:t>
            </a:r>
            <a:r>
              <a:rPr lang="fi-FI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20.10.2010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Statisical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Modelling of Complex Systems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Jouko</a:t>
            </a: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Lampinen</a:t>
            </a:r>
            <a:endParaRPr lang="en-GB" sz="2400" b="1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Finnish Centre of Excellence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Computational Complex Systems Research (COSY)</a:t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Department of Biomedical Engineering and Computational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Science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Aalto University</a:t>
            </a:r>
            <a:endParaRPr lang="en-GB" sz="20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3" name="Picture 4" descr="CCSR-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05100"/>
          </a:xfrm>
          <a:prstGeom prst="rect">
            <a:avLst/>
          </a:prstGeom>
          <a:solidFill>
            <a:srgbClr val="407094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fi-FI" sz="4000" smtClean="0"/>
              <a:t>Brain Signal Analysis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0825" y="1196975"/>
            <a:ext cx="7705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3"/>
              </a:buBlip>
            </a:pPr>
            <a:r>
              <a:rPr lang="fi-FI" sz="2400" b="0">
                <a:latin typeface="Comic Sans MS" pitchFamily="66" charset="0"/>
              </a:rPr>
              <a:t>Bayesian analysis of source localization in MEG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3"/>
              </a:buBlip>
            </a:pPr>
            <a:endParaRPr lang="en-US" sz="2400" b="0">
              <a:latin typeface="Comic Sans MS" pitchFamily="66" charset="0"/>
            </a:endParaRPr>
          </a:p>
        </p:txBody>
      </p:sp>
      <p:pic>
        <p:nvPicPr>
          <p:cNvPr id="624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1839913"/>
            <a:ext cx="3295650" cy="3678237"/>
          </a:xfrm>
          <a:noFill/>
          <a:ln/>
        </p:spPr>
      </p:pic>
      <p:pic>
        <p:nvPicPr>
          <p:cNvPr id="624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13313" y="1846263"/>
            <a:ext cx="3419475" cy="3671887"/>
          </a:xfrm>
          <a:noFill/>
          <a:ln/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50825" y="5659438"/>
            <a:ext cx="84978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3"/>
              </a:buBlip>
            </a:pPr>
            <a:r>
              <a:rPr lang="fi-FI" sz="2400" b="0">
                <a:latin typeface="Comic Sans MS" pitchFamily="66" charset="0"/>
              </a:rPr>
              <a:t>Current focus neurocinematics: spatio-temporal analysis of brain activity in natural stimulus environment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3"/>
              </a:buBlip>
            </a:pPr>
            <a:endParaRPr lang="en-US" sz="24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12713"/>
            <a:ext cx="8991600" cy="795337"/>
          </a:xfrm>
        </p:spPr>
        <p:txBody>
          <a:bodyPr/>
          <a:lstStyle/>
          <a:p>
            <a:pPr>
              <a:defRPr/>
            </a:pPr>
            <a:r>
              <a:rPr lang="fi-FI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Bayesian</a:t>
            </a:r>
            <a:r>
              <a:rPr lang="fi-FI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fi-FI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Object</a:t>
            </a:r>
            <a:r>
              <a:rPr lang="fi-FI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fi-FI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Recognition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17538" y="1247775"/>
            <a:ext cx="6837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Perception as Bayesian Inference </a:t>
            </a:r>
            <a:b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perception = prior knowledge + sensory input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781300"/>
            <a:ext cx="153511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17538" y="2682875"/>
            <a:ext cx="4629150" cy="30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Object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matching</a:t>
            </a:r>
          </a:p>
          <a:p>
            <a:pPr marL="742950" lvl="1" indent="-285750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i-FI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Sequential Monte Carlo</a:t>
            </a:r>
          </a:p>
          <a:p>
            <a:pPr marL="742950" lvl="1" indent="-285750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i-FI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Clutter, occlusions etc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fi-FI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Learning </a:t>
            </a:r>
            <a:r>
              <a:rPr lang="fi-FI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novel </a:t>
            </a:r>
            <a:r>
              <a:rPr lang="fi-FI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objects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Population Monte Carlo</a:t>
            </a:r>
            <a:endParaRPr lang="fi-FI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 l="33424" t="51566" r="34030"/>
          <a:stretch>
            <a:fillRect/>
          </a:stretch>
        </p:blipFill>
        <p:spPr bwMode="auto">
          <a:xfrm>
            <a:off x="5414963" y="4602163"/>
            <a:ext cx="21605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1000" y="76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fi-FI" sz="2800" b="1" dirty="0">
                <a:latin typeface="Arial" charset="0"/>
                <a:cs typeface="Arial" charset="0"/>
              </a:rPr>
              <a:t>Adaptive proposal distribution in SMC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Example of proposal distributions for new feature</a:t>
            </a:r>
            <a:endParaRPr lang="en-GB" sz="2000">
              <a:latin typeface="Arial" charset="0"/>
              <a:cs typeface="Arial" charset="0"/>
            </a:endParaRPr>
          </a:p>
        </p:txBody>
      </p:sp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628775"/>
            <a:ext cx="41338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4067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395288" y="59848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Feature with good likelihood</a:t>
            </a:r>
            <a:endParaRPr lang="en-GB" sz="2000">
              <a:latin typeface="Arial" charset="0"/>
              <a:cs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4716463" y="5895975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Occluded feature with no information in likelihood </a:t>
            </a:r>
            <a:endParaRPr lang="en-GB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547813" y="6308725"/>
            <a:ext cx="5903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Blue – already sampled, yellow – new feature</a:t>
            </a:r>
            <a:endParaRPr lang="en-GB" sz="2000">
              <a:latin typeface="Arial" charset="0"/>
              <a:cs typeface="Arial" charset="0"/>
            </a:endParaRPr>
          </a:p>
        </p:txBody>
      </p:sp>
      <p:pic>
        <p:nvPicPr>
          <p:cNvPr id="225283" name="Picture 3" descr="samp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84" name="Picture 4" descr="samp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85" name="Picture 5" descr="sampl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86" name="Picture 6" descr="sampl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87" name="Picture 7" descr="sampl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88" name="Picture 8" descr="sample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89" name="Picture 9" descr="sample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90" name="Picture 10" descr="sample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pic>
        <p:nvPicPr>
          <p:cNvPr id="225291" name="Picture 11" descr="sample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6375" y="1571625"/>
            <a:ext cx="5727700" cy="4521200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1571625"/>
            <a:ext cx="5727700" cy="4521200"/>
            <a:chOff x="1076" y="736"/>
            <a:chExt cx="3608" cy="2848"/>
          </a:xfrm>
        </p:grpSpPr>
        <p:pic>
          <p:nvPicPr>
            <p:cNvPr id="225293" name="Picture 13" descr="sample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76" y="736"/>
              <a:ext cx="3608" cy="2848"/>
            </a:xfrm>
            <a:prstGeom prst="rect">
              <a:avLst/>
            </a:prstGeom>
            <a:noFill/>
          </p:spPr>
        </p:pic>
        <p:sp>
          <p:nvSpPr>
            <p:cNvPr id="225294" name="Text Box 14"/>
            <p:cNvSpPr txBox="1">
              <a:spLocks noChangeArrowheads="1"/>
            </p:cNvSpPr>
            <p:nvPr/>
          </p:nvSpPr>
          <p:spPr bwMode="auto">
            <a:xfrm>
              <a:off x="3708" y="3314"/>
              <a:ext cx="8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>
                  <a:solidFill>
                    <a:srgbClr val="FFFF00"/>
                  </a:solidFill>
                  <a:latin typeface="Comic Sans MS" pitchFamily="66" charset="0"/>
                  <a:cs typeface="Arial" charset="0"/>
                </a:rPr>
                <a:t>Final match</a:t>
              </a:r>
              <a:endParaRPr lang="en-US" sz="1600">
                <a:solidFill>
                  <a:srgbClr val="FFFF00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25295" name="Line 15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381000" y="76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fi-FI" sz="2800" b="1" dirty="0">
                <a:latin typeface="Arial" charset="0"/>
                <a:cs typeface="Arial" charset="0"/>
              </a:rPr>
              <a:t>Example of SMC sampling 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395288" y="836613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Sequential sampling with random feature order and occlusion model </a:t>
            </a:r>
            <a:endParaRPr lang="en-GB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76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fi-FI" sz="2800" b="1" dirty="0">
                <a:latin typeface="Arial" charset="0"/>
                <a:cs typeface="Arial" charset="0"/>
              </a:rPr>
              <a:t>Example of SMC sampling with occlusions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014538"/>
            <a:ext cx="44386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28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Model trained with studio quality images</a:t>
            </a:r>
          </a:p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Test image in uncontrolled office environment </a:t>
            </a:r>
            <a:endParaRPr lang="en-GB" sz="2000">
              <a:latin typeface="Arial" charset="0"/>
              <a:cs typeface="Arial" charset="0"/>
            </a:endParaRP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940425" y="2565400"/>
            <a:ext cx="3024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Posterior means</a:t>
            </a:r>
          </a:p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   yellow: p(visibility)&gt;0.5</a:t>
            </a:r>
          </a:p>
          <a:p>
            <a:pPr>
              <a:spcBef>
                <a:spcPct val="50000"/>
              </a:spcBef>
            </a:pPr>
            <a:r>
              <a:rPr lang="fi-FI" sz="2000">
                <a:latin typeface="Arial" charset="0"/>
                <a:cs typeface="Arial" charset="0"/>
              </a:rPr>
              <a:t>   black:  p(visibility)&lt;0.5</a:t>
            </a:r>
            <a:endParaRPr lang="en-GB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Line 2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76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fi-FI" sz="2800" b="1" dirty="0">
                <a:latin typeface="Arial" charset="0"/>
                <a:cs typeface="Arial" charset="0"/>
              </a:rPr>
              <a:t>Example of SMC sampling with occlusions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/>
          <a:srcRect l="2846" r="2846"/>
          <a:stretch>
            <a:fillRect/>
          </a:stretch>
        </p:blipFill>
        <p:spPr bwMode="auto">
          <a:xfrm>
            <a:off x="179388" y="836613"/>
            <a:ext cx="8785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76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fi-FI" sz="2800" b="1" dirty="0" smtClean="0">
                <a:latin typeface="Arial" charset="0"/>
                <a:cs typeface="Arial" charset="0"/>
              </a:rPr>
              <a:t>Learning novel objects 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144016" y="908050"/>
            <a:ext cx="89644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dirty="0" smtClean="0">
                <a:latin typeface="Arial" charset="0"/>
                <a:cs typeface="Arial" charset="0"/>
              </a:rPr>
              <a:t>Based on the previous occlusion model for detecting background feature points</a:t>
            </a:r>
          </a:p>
          <a:p>
            <a:pPr>
              <a:spcBef>
                <a:spcPct val="50000"/>
              </a:spcBef>
            </a:pPr>
            <a:r>
              <a:rPr lang="fi-FI" dirty="0" smtClean="0">
                <a:latin typeface="Arial" charset="0"/>
                <a:cs typeface="Arial" charset="0"/>
              </a:rPr>
              <a:t>Population Monte Carlo for adapting likelihood and shape parameters and</a:t>
            </a:r>
            <a:br>
              <a:rPr lang="fi-FI" dirty="0" smtClean="0">
                <a:latin typeface="Arial" charset="0"/>
                <a:cs typeface="Arial" charset="0"/>
              </a:rPr>
            </a:br>
            <a:r>
              <a:rPr lang="fi-FI" dirty="0" smtClean="0">
                <a:latin typeface="Arial" charset="0"/>
                <a:cs typeface="Arial" charset="0"/>
              </a:rPr>
              <a:t>the probability of the feature belonging to the object</a:t>
            </a:r>
            <a:endParaRPr lang="fi-FI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8686327" cy="197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76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fi-FI" sz="2800" b="1" dirty="0" smtClean="0">
                <a:latin typeface="Arial" charset="0"/>
                <a:cs typeface="Arial" charset="0"/>
              </a:rPr>
              <a:t>Learning novel objects 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508104" y="908720"/>
            <a:ext cx="38164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i-FI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fi-FI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fi-FI" dirty="0" smtClean="0">
                <a:latin typeface="Arial" charset="0"/>
                <a:cs typeface="Arial" charset="0"/>
              </a:rPr>
              <a:t>Matching: </a:t>
            </a:r>
            <a:br>
              <a:rPr lang="fi-FI" dirty="0" smtClean="0">
                <a:latin typeface="Arial" charset="0"/>
                <a:cs typeface="Arial" charset="0"/>
              </a:rPr>
            </a:br>
            <a:r>
              <a:rPr lang="fi-FI" dirty="0" smtClean="0">
                <a:latin typeface="Arial" charset="0"/>
                <a:cs typeface="Arial" charset="0"/>
              </a:rPr>
              <a:t>predicted position + likelihood =&gt;</a:t>
            </a:r>
            <a:br>
              <a:rPr lang="fi-FI" dirty="0" smtClean="0">
                <a:latin typeface="Arial" charset="0"/>
                <a:cs typeface="Arial" charset="0"/>
              </a:rPr>
            </a:br>
            <a:r>
              <a:rPr lang="fi-FI" dirty="0" smtClean="0">
                <a:latin typeface="Arial" charset="0"/>
                <a:cs typeface="Arial" charset="0"/>
              </a:rPr>
              <a:t>posterior position &amp; association</a:t>
            </a:r>
          </a:p>
          <a:p>
            <a:pPr>
              <a:spcBef>
                <a:spcPct val="50000"/>
              </a:spcBef>
            </a:pPr>
            <a:endParaRPr lang="fi-FI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fi-FI" dirty="0" smtClean="0">
                <a:latin typeface="Arial" charset="0"/>
                <a:cs typeface="Arial" charset="0"/>
              </a:rPr>
              <a:t>Resampling:</a:t>
            </a:r>
            <a:br>
              <a:rPr lang="fi-FI" dirty="0" smtClean="0">
                <a:latin typeface="Arial" charset="0"/>
                <a:cs typeface="Arial" charset="0"/>
              </a:rPr>
            </a:br>
            <a:r>
              <a:rPr lang="fi-FI" dirty="0" smtClean="0">
                <a:latin typeface="Arial" charset="0"/>
                <a:cs typeface="Arial" charset="0"/>
              </a:rPr>
              <a:t>the most probable hypotheses</a:t>
            </a:r>
            <a:br>
              <a:rPr lang="fi-FI" dirty="0" smtClean="0">
                <a:latin typeface="Arial" charset="0"/>
                <a:cs typeface="Arial" charset="0"/>
              </a:rPr>
            </a:br>
            <a:r>
              <a:rPr lang="fi-FI" dirty="0" smtClean="0">
                <a:latin typeface="Arial" charset="0"/>
                <a:cs typeface="Arial" charset="0"/>
              </a:rPr>
              <a:t>are retained</a:t>
            </a:r>
            <a:endParaRPr lang="fi-FI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203428" cy="428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5445224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dirty="0" smtClean="0"/>
              <a:t>For additional info: PhD dissertation of </a:t>
            </a:r>
            <a:r>
              <a:rPr lang="fi-FI" smtClean="0"/>
              <a:t>Miika Toivanen,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"</a:t>
            </a:r>
            <a:r>
              <a:rPr lang="fi-FI" dirty="0" smtClean="0"/>
              <a:t>Incremental object matching with probabilistic methods"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on </a:t>
            </a:r>
            <a:r>
              <a:rPr lang="fi-FI" dirty="0" smtClean="0"/>
              <a:t>October 22nd, 2010 </a:t>
            </a:r>
            <a:r>
              <a:rPr lang="fi-FI" dirty="0" smtClean="0"/>
              <a:t>at 12 o’clock, Hall F239a</a:t>
            </a:r>
            <a:br>
              <a:rPr lang="fi-FI" dirty="0" smtClean="0"/>
            </a:br>
            <a:r>
              <a:rPr lang="fi-FI" sz="800" dirty="0" smtClean="0"/>
              <a:t>   </a:t>
            </a:r>
            <a:br>
              <a:rPr lang="fi-FI" sz="800" dirty="0" smtClean="0"/>
            </a:br>
            <a:r>
              <a:rPr lang="fi-FI" dirty="0" smtClean="0"/>
              <a:t>Opponent</a:t>
            </a:r>
            <a:r>
              <a:rPr lang="fi-FI" dirty="0" smtClean="0"/>
              <a:t>: </a:t>
            </a:r>
            <a:r>
              <a:rPr lang="fi-FI" dirty="0" smtClean="0"/>
              <a:t>Dr. </a:t>
            </a:r>
            <a:r>
              <a:rPr lang="fi-FI" dirty="0" smtClean="0"/>
              <a:t>Josephine Sullivan, KTH, Sweden</a:t>
            </a:r>
            <a:endParaRPr lang="fi-FI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141288"/>
            <a:ext cx="8858250" cy="865187"/>
          </a:xfrm>
        </p:spPr>
        <p:txBody>
          <a:bodyPr/>
          <a:lstStyle/>
          <a:p>
            <a:pPr eaLnBrk="1" hangingPunct="1">
              <a:defRPr/>
            </a:pPr>
            <a:r>
              <a:rPr lang="fi-FI" sz="4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Complexity of a system:</a:t>
            </a:r>
            <a:br>
              <a:rPr lang="fi-FI" sz="4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&amp; </a:t>
            </a:r>
            <a:r>
              <a:rPr lang="fi-FI" sz="28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 &amp; Response</a:t>
            </a:r>
            <a:endParaRPr lang="en-GB" sz="280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520700" y="1255713"/>
            <a:ext cx="85344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71438" y="4645025"/>
            <a:ext cx="4429125" cy="11726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u="sng">
                <a:solidFill>
                  <a:srgbClr val="000000"/>
                </a:solidFill>
                <a:ea typeface="ＭＳ Ｐゴシック" charset="-128"/>
                <a:cs typeface="Arial" charset="0"/>
              </a:rPr>
              <a:t>Communication system:</a:t>
            </a:r>
          </a:p>
          <a:p>
            <a:pPr algn="ctr" eaLnBrk="0" hangingPunct="0">
              <a:spcBef>
                <a:spcPct val="10000"/>
              </a:spcBef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Arial" charset="0"/>
              </a:rPr>
              <a:t>Many non-identical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Arial" charset="0"/>
              </a:rPr>
              <a:t>elements</a:t>
            </a:r>
            <a:r>
              <a:rPr lang="en-US" sz="2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Arial" charset="0"/>
              </a:rPr>
              <a:t> </a:t>
            </a: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Arial" charset="0"/>
              </a:rPr>
              <a:t>linked with diverse </a:t>
            </a:r>
            <a:r>
              <a:rPr lang="en-US" sz="2200">
                <a:solidFill>
                  <a:srgbClr val="29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Arial" charset="0"/>
              </a:rPr>
              <a:t>interactions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088" y="1120775"/>
          <a:ext cx="5070475" cy="3446463"/>
        </p:xfrm>
        <a:graphic>
          <a:graphicData uri="http://schemas.openxmlformats.org/presentationml/2006/ole">
            <p:oleObj spid="_x0000_s1026" name="Photo Editor Photo" r:id="rId4" imgW="11717386" imgH="7961905" progId="MSPhotoEd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85850" y="5805488"/>
            <a:ext cx="2549525" cy="1000125"/>
            <a:chOff x="960" y="3480"/>
            <a:chExt cx="1606" cy="812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960" y="3700"/>
              <a:ext cx="1606" cy="5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Arial" charset="0"/>
                </a:rPr>
                <a:t>NETWORK</a:t>
              </a:r>
            </a:p>
          </p:txBody>
        </p:sp>
        <p:sp>
          <p:nvSpPr>
            <p:cNvPr id="693256" name="AutoShape 8"/>
            <p:cNvSpPr>
              <a:spLocks noChangeArrowheads="1"/>
            </p:cNvSpPr>
            <p:nvPr/>
          </p:nvSpPr>
          <p:spPr bwMode="auto">
            <a:xfrm rot="5400000">
              <a:off x="1658" y="3523"/>
              <a:ext cx="222" cy="136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1 h 21600"/>
                <a:gd name="T6" fmla="*/ 2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5 w 21600"/>
                <a:gd name="T13" fmla="*/ 5400 h 21600"/>
                <a:gd name="T14" fmla="*/ 1887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Arial" charset="0"/>
              </a:endParaRPr>
            </a:p>
          </p:txBody>
        </p:sp>
      </p:grpSp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4416425" y="3055938"/>
            <a:ext cx="4681538" cy="375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fi-FI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036" name="Picture 6" descr="j02123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3413" y="5602288"/>
            <a:ext cx="223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7" descr="j02219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6488" y="3424238"/>
            <a:ext cx="1809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8"/>
          <p:cNvSpPr>
            <a:spLocks noChangeAspect="1" noChangeShapeType="1"/>
          </p:cNvSpPr>
          <p:nvPr/>
        </p:nvSpPr>
        <p:spPr bwMode="auto">
          <a:xfrm>
            <a:off x="8167688" y="5046663"/>
            <a:ext cx="601662" cy="171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39" name="Line 9"/>
          <p:cNvSpPr>
            <a:spLocks noChangeAspect="1" noChangeShapeType="1"/>
          </p:cNvSpPr>
          <p:nvPr/>
        </p:nvSpPr>
        <p:spPr bwMode="auto">
          <a:xfrm>
            <a:off x="7350125" y="4791075"/>
            <a:ext cx="774700" cy="255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0" name="Line 10"/>
          <p:cNvSpPr>
            <a:spLocks noChangeAspect="1" noChangeShapeType="1"/>
          </p:cNvSpPr>
          <p:nvPr/>
        </p:nvSpPr>
        <p:spPr bwMode="auto">
          <a:xfrm flipV="1">
            <a:off x="7350125" y="4106863"/>
            <a:ext cx="515938" cy="641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1" name="Line 11"/>
          <p:cNvSpPr>
            <a:spLocks noChangeAspect="1" noChangeShapeType="1"/>
          </p:cNvSpPr>
          <p:nvPr/>
        </p:nvSpPr>
        <p:spPr bwMode="auto">
          <a:xfrm flipV="1">
            <a:off x="6402388" y="3765550"/>
            <a:ext cx="473075" cy="7254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2" name="Line 12"/>
          <p:cNvSpPr>
            <a:spLocks noChangeAspect="1" noChangeShapeType="1"/>
          </p:cNvSpPr>
          <p:nvPr/>
        </p:nvSpPr>
        <p:spPr bwMode="auto">
          <a:xfrm>
            <a:off x="6402388" y="4533900"/>
            <a:ext cx="903287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3" name="Line 13"/>
          <p:cNvSpPr>
            <a:spLocks noChangeAspect="1" noChangeShapeType="1"/>
          </p:cNvSpPr>
          <p:nvPr/>
        </p:nvSpPr>
        <p:spPr bwMode="auto">
          <a:xfrm>
            <a:off x="6875463" y="3765550"/>
            <a:ext cx="430212" cy="1025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4" name="Line 14"/>
          <p:cNvSpPr>
            <a:spLocks noChangeAspect="1" noChangeShapeType="1"/>
          </p:cNvSpPr>
          <p:nvPr/>
        </p:nvSpPr>
        <p:spPr bwMode="auto">
          <a:xfrm>
            <a:off x="6702425" y="5986463"/>
            <a:ext cx="690563" cy="427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5" name="Line 15"/>
          <p:cNvSpPr>
            <a:spLocks noChangeAspect="1" noChangeShapeType="1"/>
          </p:cNvSpPr>
          <p:nvPr/>
        </p:nvSpPr>
        <p:spPr bwMode="auto">
          <a:xfrm flipH="1">
            <a:off x="7392988" y="5688013"/>
            <a:ext cx="214312" cy="684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6" name="Line 16"/>
          <p:cNvSpPr>
            <a:spLocks noChangeAspect="1" noChangeShapeType="1"/>
          </p:cNvSpPr>
          <p:nvPr/>
        </p:nvSpPr>
        <p:spPr bwMode="auto">
          <a:xfrm flipV="1">
            <a:off x="7607300" y="5089525"/>
            <a:ext cx="473075" cy="598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7" name="Line 17"/>
          <p:cNvSpPr>
            <a:spLocks noChangeAspect="1" noChangeShapeType="1"/>
          </p:cNvSpPr>
          <p:nvPr/>
        </p:nvSpPr>
        <p:spPr bwMode="auto">
          <a:xfrm flipV="1">
            <a:off x="7994650" y="3765550"/>
            <a:ext cx="517525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8" name="Line 18"/>
          <p:cNvSpPr>
            <a:spLocks noChangeAspect="1" noChangeShapeType="1"/>
          </p:cNvSpPr>
          <p:nvPr/>
        </p:nvSpPr>
        <p:spPr bwMode="auto">
          <a:xfrm>
            <a:off x="7005638" y="5346700"/>
            <a:ext cx="601662" cy="3413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49" name="Line 19"/>
          <p:cNvSpPr>
            <a:spLocks noChangeAspect="1" noChangeShapeType="1"/>
          </p:cNvSpPr>
          <p:nvPr/>
        </p:nvSpPr>
        <p:spPr bwMode="auto">
          <a:xfrm>
            <a:off x="7607300" y="5688013"/>
            <a:ext cx="733425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0" name="Line 20"/>
          <p:cNvSpPr>
            <a:spLocks noChangeAspect="1" noChangeShapeType="1"/>
          </p:cNvSpPr>
          <p:nvPr/>
        </p:nvSpPr>
        <p:spPr bwMode="auto">
          <a:xfrm flipH="1">
            <a:off x="7005638" y="4833938"/>
            <a:ext cx="300037" cy="512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1" name="Line 21"/>
          <p:cNvSpPr>
            <a:spLocks noChangeAspect="1" noChangeShapeType="1"/>
          </p:cNvSpPr>
          <p:nvPr/>
        </p:nvSpPr>
        <p:spPr bwMode="auto">
          <a:xfrm>
            <a:off x="5583238" y="4235450"/>
            <a:ext cx="776287" cy="298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2" name="Line 22"/>
          <p:cNvSpPr>
            <a:spLocks noChangeAspect="1" noChangeShapeType="1"/>
          </p:cNvSpPr>
          <p:nvPr/>
        </p:nvSpPr>
        <p:spPr bwMode="auto">
          <a:xfrm>
            <a:off x="5927725" y="3894138"/>
            <a:ext cx="431800" cy="596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3" name="Line 23"/>
          <p:cNvSpPr>
            <a:spLocks noChangeAspect="1" noChangeShapeType="1"/>
          </p:cNvSpPr>
          <p:nvPr/>
        </p:nvSpPr>
        <p:spPr bwMode="auto">
          <a:xfrm>
            <a:off x="7005638" y="5346700"/>
            <a:ext cx="387350" cy="1025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4" name="Line 24"/>
          <p:cNvSpPr>
            <a:spLocks noChangeAspect="1" noChangeShapeType="1"/>
          </p:cNvSpPr>
          <p:nvPr/>
        </p:nvSpPr>
        <p:spPr bwMode="auto">
          <a:xfrm>
            <a:off x="6057900" y="5688013"/>
            <a:ext cx="644525" cy="298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5" name="Line 25"/>
          <p:cNvSpPr>
            <a:spLocks noChangeAspect="1" noChangeShapeType="1"/>
          </p:cNvSpPr>
          <p:nvPr/>
        </p:nvSpPr>
        <p:spPr bwMode="auto">
          <a:xfrm flipH="1">
            <a:off x="6057900" y="5986463"/>
            <a:ext cx="644525" cy="512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6" name="Line 26"/>
          <p:cNvSpPr>
            <a:spLocks noChangeAspect="1" noChangeShapeType="1"/>
          </p:cNvSpPr>
          <p:nvPr/>
        </p:nvSpPr>
        <p:spPr bwMode="auto">
          <a:xfrm>
            <a:off x="4635500" y="5943600"/>
            <a:ext cx="646113" cy="42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7" name="Line 27"/>
          <p:cNvSpPr>
            <a:spLocks noChangeAspect="1" noChangeShapeType="1"/>
          </p:cNvSpPr>
          <p:nvPr/>
        </p:nvSpPr>
        <p:spPr bwMode="auto">
          <a:xfrm flipV="1">
            <a:off x="5281613" y="5688013"/>
            <a:ext cx="776287" cy="2984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8" name="Line 28"/>
          <p:cNvSpPr>
            <a:spLocks noChangeAspect="1" noChangeShapeType="1"/>
          </p:cNvSpPr>
          <p:nvPr/>
        </p:nvSpPr>
        <p:spPr bwMode="auto">
          <a:xfrm>
            <a:off x="5668963" y="5175250"/>
            <a:ext cx="388937" cy="512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59" name="Line 29"/>
          <p:cNvSpPr>
            <a:spLocks noChangeAspect="1" noChangeShapeType="1"/>
          </p:cNvSpPr>
          <p:nvPr/>
        </p:nvSpPr>
        <p:spPr bwMode="auto">
          <a:xfrm>
            <a:off x="5281613" y="5986463"/>
            <a:ext cx="733425" cy="512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0" name="Line 30"/>
          <p:cNvSpPr>
            <a:spLocks noChangeAspect="1" noChangeShapeType="1"/>
          </p:cNvSpPr>
          <p:nvPr/>
        </p:nvSpPr>
        <p:spPr bwMode="auto">
          <a:xfrm flipH="1">
            <a:off x="6015038" y="5688013"/>
            <a:ext cx="42862" cy="811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1" name="Line 31"/>
          <p:cNvSpPr>
            <a:spLocks noChangeAspect="1" noChangeShapeType="1"/>
          </p:cNvSpPr>
          <p:nvPr/>
        </p:nvSpPr>
        <p:spPr bwMode="auto">
          <a:xfrm>
            <a:off x="5240338" y="5175250"/>
            <a:ext cx="41275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2" name="Line 32"/>
          <p:cNvSpPr>
            <a:spLocks noChangeAspect="1" noChangeShapeType="1"/>
          </p:cNvSpPr>
          <p:nvPr/>
        </p:nvSpPr>
        <p:spPr bwMode="auto">
          <a:xfrm>
            <a:off x="5240338" y="5175250"/>
            <a:ext cx="817562" cy="512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3" name="Line 33"/>
          <p:cNvSpPr>
            <a:spLocks noChangeAspect="1" noChangeShapeType="1"/>
          </p:cNvSpPr>
          <p:nvPr/>
        </p:nvSpPr>
        <p:spPr bwMode="auto">
          <a:xfrm flipH="1">
            <a:off x="6057900" y="4533900"/>
            <a:ext cx="301625" cy="1154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4" name="Line 34"/>
          <p:cNvSpPr>
            <a:spLocks noChangeAspect="1" noChangeShapeType="1"/>
          </p:cNvSpPr>
          <p:nvPr/>
        </p:nvSpPr>
        <p:spPr bwMode="auto">
          <a:xfrm>
            <a:off x="4635500" y="4875213"/>
            <a:ext cx="604838" cy="300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5" name="Line 35"/>
          <p:cNvSpPr>
            <a:spLocks noChangeAspect="1" noChangeShapeType="1"/>
          </p:cNvSpPr>
          <p:nvPr/>
        </p:nvSpPr>
        <p:spPr bwMode="auto">
          <a:xfrm flipH="1">
            <a:off x="4894263" y="5986463"/>
            <a:ext cx="387350" cy="512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6" name="Line 36"/>
          <p:cNvSpPr>
            <a:spLocks noChangeAspect="1" noChangeShapeType="1"/>
          </p:cNvSpPr>
          <p:nvPr/>
        </p:nvSpPr>
        <p:spPr bwMode="auto">
          <a:xfrm flipV="1">
            <a:off x="6057900" y="5346700"/>
            <a:ext cx="947738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7" name="Line 37"/>
          <p:cNvSpPr>
            <a:spLocks noChangeAspect="1" noChangeShapeType="1"/>
          </p:cNvSpPr>
          <p:nvPr/>
        </p:nvSpPr>
        <p:spPr bwMode="auto">
          <a:xfrm flipH="1">
            <a:off x="8124825" y="4533900"/>
            <a:ext cx="430213" cy="5127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8" name="Line 38"/>
          <p:cNvSpPr>
            <a:spLocks noChangeAspect="1" noChangeShapeType="1"/>
          </p:cNvSpPr>
          <p:nvPr/>
        </p:nvSpPr>
        <p:spPr bwMode="auto">
          <a:xfrm flipH="1">
            <a:off x="7908925" y="3509963"/>
            <a:ext cx="258763" cy="555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69" name="Line 39"/>
          <p:cNvSpPr>
            <a:spLocks noChangeAspect="1" noChangeShapeType="1"/>
          </p:cNvSpPr>
          <p:nvPr/>
        </p:nvSpPr>
        <p:spPr bwMode="auto">
          <a:xfrm>
            <a:off x="8124825" y="5046663"/>
            <a:ext cx="257175" cy="769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70" name="Line 40"/>
          <p:cNvSpPr>
            <a:spLocks noChangeAspect="1" noChangeShapeType="1"/>
          </p:cNvSpPr>
          <p:nvPr/>
        </p:nvSpPr>
        <p:spPr bwMode="auto">
          <a:xfrm flipH="1">
            <a:off x="6702425" y="5346700"/>
            <a:ext cx="303213" cy="639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71" name="Line 41"/>
          <p:cNvSpPr>
            <a:spLocks noChangeAspect="1" noChangeShapeType="1"/>
          </p:cNvSpPr>
          <p:nvPr/>
        </p:nvSpPr>
        <p:spPr bwMode="auto">
          <a:xfrm>
            <a:off x="5195888" y="5175250"/>
            <a:ext cx="4730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1072" name="Picture 42" descr="j0221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75" y="4791075"/>
            <a:ext cx="334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3" descr="j02123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7725" y="4321175"/>
            <a:ext cx="1809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Picture 44" descr="j021237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4863" y="5475288"/>
            <a:ext cx="2317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49" descr="j02123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3625" y="5046663"/>
            <a:ext cx="327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" name="Line 50"/>
          <p:cNvSpPr>
            <a:spLocks noChangeAspect="1" noChangeShapeType="1"/>
          </p:cNvSpPr>
          <p:nvPr/>
        </p:nvSpPr>
        <p:spPr bwMode="auto">
          <a:xfrm>
            <a:off x="8382000" y="5816600"/>
            <a:ext cx="431800" cy="469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1077" name="Picture 51" descr="j02124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28075" y="6115050"/>
            <a:ext cx="1635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2" descr="j02124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2813" y="6157913"/>
            <a:ext cx="22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53" descr="j021237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4263" y="5430838"/>
            <a:ext cx="2333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" name="Picture 54" descr="j02124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5463" y="5133975"/>
            <a:ext cx="2222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5" descr="j02123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6700" y="5772150"/>
            <a:ext cx="182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6" descr="j02123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42000" y="6286500"/>
            <a:ext cx="3254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7" descr="j02124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95888" y="5772150"/>
            <a:ext cx="165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58" descr="j021239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8538" y="6286500"/>
            <a:ext cx="258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Picture 59" descr="j02219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9775" y="5730875"/>
            <a:ext cx="182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" name="Picture 60" descr="j02124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6913" y="4662488"/>
            <a:ext cx="22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7" name="Picture 61" descr="j021237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67300" y="4919663"/>
            <a:ext cx="2317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8" name="Line 62"/>
          <p:cNvSpPr>
            <a:spLocks noChangeAspect="1" noChangeShapeType="1"/>
          </p:cNvSpPr>
          <p:nvPr/>
        </p:nvSpPr>
        <p:spPr bwMode="auto">
          <a:xfrm>
            <a:off x="4894263" y="4364038"/>
            <a:ext cx="346075" cy="811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1089" name="Picture 63" descr="j02123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3238" y="4962525"/>
            <a:ext cx="180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0" name="Picture 64" descr="j021239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2213" y="4321175"/>
            <a:ext cx="258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65" descr="j0221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5675" y="4149725"/>
            <a:ext cx="334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Picture 66" descr="j02123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4650" y="3979863"/>
            <a:ext cx="1809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3" name="Picture 67" descr="j021237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4688" y="3552825"/>
            <a:ext cx="234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4" name="Line 68"/>
          <p:cNvSpPr>
            <a:spLocks noChangeAspect="1" noChangeShapeType="1"/>
          </p:cNvSpPr>
          <p:nvPr/>
        </p:nvSpPr>
        <p:spPr bwMode="auto">
          <a:xfrm flipH="1" flipV="1">
            <a:off x="6272213" y="3722688"/>
            <a:ext cx="87312" cy="6842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1095" name="Picture 69" descr="j021240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2425" y="3552825"/>
            <a:ext cx="3524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" name="Picture 70" descr="j02124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9950" y="4533900"/>
            <a:ext cx="166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7" name="Picture 71" descr="j0221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338" y="3851275"/>
            <a:ext cx="334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8" name="Picture 72" descr="j021237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0" y="3552825"/>
            <a:ext cx="233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9" name="Picture 73" descr="j02124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0375" y="3252788"/>
            <a:ext cx="223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346" name="Line 74"/>
          <p:cNvSpPr>
            <a:spLocks noChangeAspect="1" noChangeShapeType="1"/>
          </p:cNvSpPr>
          <p:nvPr/>
        </p:nvSpPr>
        <p:spPr bwMode="auto">
          <a:xfrm flipH="1">
            <a:off x="8147050" y="4594225"/>
            <a:ext cx="358775" cy="4302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94347" name="Line 75"/>
          <p:cNvSpPr>
            <a:spLocks noChangeAspect="1" noChangeShapeType="1"/>
          </p:cNvSpPr>
          <p:nvPr/>
        </p:nvSpPr>
        <p:spPr bwMode="auto">
          <a:xfrm flipV="1">
            <a:off x="6075363" y="5368925"/>
            <a:ext cx="865187" cy="3111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94349" name="Line 77"/>
          <p:cNvSpPr>
            <a:spLocks noChangeShapeType="1"/>
          </p:cNvSpPr>
          <p:nvPr/>
        </p:nvSpPr>
        <p:spPr bwMode="auto">
          <a:xfrm flipH="1">
            <a:off x="7616825" y="5076825"/>
            <a:ext cx="450850" cy="614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94350" name="Line 78"/>
          <p:cNvSpPr>
            <a:spLocks noChangeShapeType="1"/>
          </p:cNvSpPr>
          <p:nvPr/>
        </p:nvSpPr>
        <p:spPr bwMode="auto">
          <a:xfrm flipH="1" flipV="1">
            <a:off x="6997700" y="5356225"/>
            <a:ext cx="563563" cy="334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94351" name="Line 79"/>
          <p:cNvSpPr>
            <a:spLocks noChangeShapeType="1"/>
          </p:cNvSpPr>
          <p:nvPr/>
        </p:nvSpPr>
        <p:spPr bwMode="auto">
          <a:xfrm flipH="1">
            <a:off x="5307013" y="5719763"/>
            <a:ext cx="733425" cy="279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94352" name="Line 80"/>
          <p:cNvSpPr>
            <a:spLocks noChangeShapeType="1"/>
          </p:cNvSpPr>
          <p:nvPr/>
        </p:nvSpPr>
        <p:spPr bwMode="auto">
          <a:xfrm flipH="1">
            <a:off x="4968875" y="5999163"/>
            <a:ext cx="282575" cy="3921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7490" name="Text Box 45"/>
          <p:cNvSpPr txBox="1">
            <a:spLocks noChangeAspect="1" noChangeArrowheads="1"/>
          </p:cNvSpPr>
          <p:nvPr/>
        </p:nvSpPr>
        <p:spPr bwMode="auto">
          <a:xfrm>
            <a:off x="4403725" y="301942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u="sng">
                <a:solidFill>
                  <a:srgbClr val="000000"/>
                </a:solidFill>
                <a:latin typeface="Comic Sans MS" pitchFamily="66" charset="0"/>
              </a:rPr>
              <a:t>Six degrees - Small World</a:t>
            </a:r>
          </a:p>
        </p:txBody>
      </p: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0" y="2814638"/>
            <a:ext cx="3760788" cy="1685925"/>
            <a:chOff x="0" y="1773"/>
            <a:chExt cx="2369" cy="952"/>
          </a:xfrm>
        </p:grpSpPr>
        <p:sp>
          <p:nvSpPr>
            <p:cNvPr id="1113" name="Text Box 10"/>
            <p:cNvSpPr txBox="1">
              <a:spLocks noChangeArrowheads="1"/>
            </p:cNvSpPr>
            <p:nvPr/>
          </p:nvSpPr>
          <p:spPr bwMode="auto">
            <a:xfrm>
              <a:off x="68" y="2173"/>
              <a:ext cx="16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Comic Sans MS" pitchFamily="66" charset="0"/>
                </a:rPr>
                <a:t>C. ELEGANS: 19500 genes</a:t>
              </a:r>
              <a:r>
                <a:rPr lang="en-GB" sz="1400">
                  <a:solidFill>
                    <a:srgbClr val="000000"/>
                  </a:solidFill>
                </a:rPr>
                <a:t>     </a:t>
              </a:r>
            </a:p>
          </p:txBody>
        </p:sp>
        <p:sp>
          <p:nvSpPr>
            <p:cNvPr id="1114" name="Text Box 11"/>
            <p:cNvSpPr txBox="1">
              <a:spLocks noChangeArrowheads="1"/>
            </p:cNvSpPr>
            <p:nvPr/>
          </p:nvSpPr>
          <p:spPr bwMode="auto">
            <a:xfrm>
              <a:off x="68" y="2355"/>
              <a:ext cx="18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rgbClr val="CC0000"/>
                  </a:solidFill>
                  <a:latin typeface="Comic Sans MS" pitchFamily="66" charset="0"/>
                </a:rPr>
                <a:t>HOMO SAPIENS: 23300 genes</a:t>
              </a:r>
            </a:p>
          </p:txBody>
        </p:sp>
        <p:sp>
          <p:nvSpPr>
            <p:cNvPr id="1115" name="Text Box 13"/>
            <p:cNvSpPr txBox="1">
              <a:spLocks noChangeArrowheads="1"/>
            </p:cNvSpPr>
            <p:nvPr/>
          </p:nvSpPr>
          <p:spPr bwMode="auto">
            <a:xfrm>
              <a:off x="68" y="2014"/>
              <a:ext cx="15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Comic Sans MS" pitchFamily="66" charset="0"/>
                </a:rPr>
                <a:t>FRUIT FLY : 13600 genes</a:t>
              </a:r>
            </a:p>
          </p:txBody>
        </p:sp>
        <p:sp>
          <p:nvSpPr>
            <p:cNvPr id="1116" name="Text Box 12"/>
            <p:cNvSpPr txBox="1">
              <a:spLocks noChangeArrowheads="1"/>
            </p:cNvSpPr>
            <p:nvPr/>
          </p:nvSpPr>
          <p:spPr bwMode="auto">
            <a:xfrm>
              <a:off x="65" y="2531"/>
              <a:ext cx="230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0000"/>
                  </a:solidFill>
                  <a:latin typeface="Comic Sans MS" pitchFamily="66" charset="0"/>
                </a:rPr>
                <a:t>ARABIDOPSIS (mustard): 27000 genes</a:t>
              </a:r>
            </a:p>
          </p:txBody>
        </p:sp>
        <p:sp>
          <p:nvSpPr>
            <p:cNvPr id="1117" name="Text Box 86"/>
            <p:cNvSpPr txBox="1">
              <a:spLocks noChangeArrowheads="1"/>
            </p:cNvSpPr>
            <p:nvPr/>
          </p:nvSpPr>
          <p:spPr bwMode="auto">
            <a:xfrm>
              <a:off x="0" y="1773"/>
              <a:ext cx="20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Is complexity in number?</a:t>
              </a:r>
            </a:p>
          </p:txBody>
        </p:sp>
      </p:grpSp>
      <p:pic>
        <p:nvPicPr>
          <p:cNvPr id="1108" name="Picture 21" descr="mindware"/>
          <p:cNvPicPr>
            <a:picLocks noChangeAspect="1" noChangeArrowheads="1"/>
          </p:cNvPicPr>
          <p:nvPr/>
        </p:nvPicPr>
        <p:blipFill>
          <a:blip r:embed="rId15" cstate="print"/>
          <a:srcRect l="36559" t="8208" r="30777" b="58667"/>
          <a:stretch>
            <a:fillRect/>
          </a:stretch>
        </p:blipFill>
        <p:spPr bwMode="auto">
          <a:xfrm>
            <a:off x="5651500" y="1125538"/>
            <a:ext cx="28082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642910" y="1617637"/>
            <a:ext cx="7654183" cy="954107"/>
          </a:xfrm>
          <a:prstGeom prst="rect">
            <a:avLst/>
          </a:prstGeom>
          <a:gradFill rotWithShape="1">
            <a:gsLst>
              <a:gs pos="0">
                <a:srgbClr val="FFFFFF">
                  <a:alpha val="60000"/>
                </a:srgbClr>
              </a:gs>
              <a:gs pos="50000">
                <a:srgbClr val="FFFFFF">
                  <a:gamma/>
                  <a:tint val="0"/>
                  <a:invGamma/>
                </a:srgbClr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Self-organisation – Emergent properties in </a:t>
            </a:r>
          </a:p>
          <a:p>
            <a:pPr algn="ctr">
              <a:defRPr/>
            </a:pPr>
            <a:r>
              <a:rPr lang="en-GB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structure, function and response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5781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50300" cy="503783"/>
          </a:xfrm>
        </p:spPr>
        <p:txBody>
          <a:bodyPr/>
          <a:lstStyle/>
          <a:p>
            <a:pPr eaLnBrk="1" hangingPunct="1"/>
            <a:r>
              <a:rPr lang="fi-FI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to?</a:t>
            </a:r>
            <a:endParaRPr lang="en-GB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323850" y="836662"/>
            <a:ext cx="8820150" cy="475257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Complex Dynamic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characterizing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interaction structures and dynamical changes in large-scale systems with possibly very little prior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knowledge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Bayesian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Modelling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Modelling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estimating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interaction strengths and predicting the outcomes of partly known systems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50300" cy="503783"/>
          </a:xfrm>
        </p:spPr>
        <p:txBody>
          <a:bodyPr/>
          <a:lstStyle/>
          <a:p>
            <a:pPr eaLnBrk="1" hangingPunct="1"/>
            <a:r>
              <a:rPr lang="fi-FI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Bayesian </a:t>
            </a:r>
            <a:r>
              <a:rPr lang="fi-FI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modelling</a:t>
            </a:r>
            <a:endParaRPr lang="en-GB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323850" y="836662"/>
            <a:ext cx="8820150" cy="3600450"/>
          </a:xfrm>
        </p:spPr>
        <p:txBody>
          <a:bodyPr/>
          <a:lstStyle/>
          <a:p>
            <a:pPr>
              <a:buFontTx/>
              <a:buNone/>
            </a:pPr>
            <a:r>
              <a:rPr lang="fi-FI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Complex phenomena need flexible models</a:t>
            </a:r>
            <a:endParaRPr lang="fi-FI" sz="2800" dirty="0" smtClean="0"/>
          </a:p>
          <a:p>
            <a:r>
              <a:rPr lang="en-US" sz="2800" dirty="0" smtClean="0"/>
              <a:t>Inference using Bayesian approach</a:t>
            </a:r>
          </a:p>
          <a:p>
            <a:pPr lvl="1">
              <a:buFontTx/>
              <a:buNone/>
            </a:pPr>
            <a:r>
              <a:rPr lang="sv-SE" sz="2400" dirty="0" smtClean="0"/>
              <a:t>    prior knowledge + observation -&gt; posterior knowledge</a:t>
            </a:r>
            <a:endParaRPr lang="en-US" sz="2400" dirty="0" smtClean="0"/>
          </a:p>
          <a:p>
            <a:r>
              <a:rPr lang="en-US" sz="2800" dirty="0" smtClean="0"/>
              <a:t>Consistent approach for handling uncertainties, model selection, and prediction </a:t>
            </a:r>
          </a:p>
          <a:p>
            <a:r>
              <a:rPr lang="fi-FI" sz="2800" dirty="0" smtClean="0"/>
              <a:t>Research issues: integration over large models, application specific models, model assessment</a:t>
            </a:r>
            <a:endParaRPr lang="fi-FI" sz="1000" dirty="0" smtClean="0"/>
          </a:p>
          <a:p>
            <a:r>
              <a:rPr lang="fi-FI" sz="1000" dirty="0" smtClean="0"/>
              <a:t> </a:t>
            </a:r>
          </a:p>
          <a:p>
            <a:pPr>
              <a:buFontTx/>
              <a:buNone/>
            </a:pPr>
            <a:r>
              <a:rPr lang="fi-FI" sz="2800" dirty="0" smtClean="0">
                <a:solidFill>
                  <a:srgbClr val="FFFF00"/>
                </a:solidFill>
              </a:rPr>
              <a:t>Applied in</a:t>
            </a:r>
          </a:p>
          <a:p>
            <a:r>
              <a:rPr lang="en-GB" sz="2800" dirty="0" smtClean="0"/>
              <a:t>Health care data analysis</a:t>
            </a:r>
          </a:p>
          <a:p>
            <a:r>
              <a:rPr lang="en-GB" sz="2800" dirty="0" smtClean="0"/>
              <a:t>Brain signal analysis</a:t>
            </a:r>
          </a:p>
          <a:p>
            <a:r>
              <a:rPr lang="en-GB" sz="2800" dirty="0" smtClean="0"/>
              <a:t>Object recognition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fi-FI" sz="4000" smtClean="0"/>
              <a:t>Spatial Epidemiology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1196975"/>
            <a:ext cx="2632075" cy="5329238"/>
          </a:xfrm>
          <a:ln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0825" y="1341438"/>
            <a:ext cx="5761038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4"/>
              </a:buBlip>
            </a:pPr>
            <a:r>
              <a:rPr lang="fi-FI" sz="2400" b="0" dirty="0">
                <a:latin typeface="Comic Sans MS" pitchFamily="66" charset="0"/>
              </a:rPr>
              <a:t>Gaussian process smoothing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b="0" dirty="0">
                <a:latin typeface="Comic Sans MS" pitchFamily="66" charset="0"/>
              </a:rPr>
              <a:t>different spatial correlation structures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b="0" dirty="0">
                <a:latin typeface="Comic Sans MS" pitchFamily="66" charset="0"/>
              </a:rPr>
              <a:t>multible length-scales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b="0" dirty="0">
                <a:latin typeface="Comic Sans MS" pitchFamily="66" charset="0"/>
              </a:rPr>
              <a:t>modelling of spatio-temporal effects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</a:pPr>
            <a:r>
              <a:rPr lang="fi-FI" sz="800" b="0" dirty="0">
                <a:latin typeface="Comic Sans MS" pitchFamily="66" charset="0"/>
              </a:rPr>
              <a:t>  </a:t>
            </a:r>
            <a:endParaRPr lang="fi-FI" sz="800" dirty="0" smtClean="0">
              <a:latin typeface="Comic Sans MS" pitchFamily="66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endParaRPr lang="fi-FI" sz="800" dirty="0" smtClean="0">
              <a:latin typeface="Comic Sans MS" pitchFamily="66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4"/>
              </a:buBlip>
            </a:pPr>
            <a:r>
              <a:rPr lang="fi-FI" sz="2400" dirty="0" smtClean="0">
                <a:latin typeface="Comic Sans MS" pitchFamily="66" charset="0"/>
              </a:rPr>
              <a:t>Variables of interest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dirty="0" smtClean="0">
                <a:latin typeface="Comic Sans MS" pitchFamily="66" charset="0"/>
              </a:rPr>
              <a:t>Spatial variation of diseases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dirty="0" smtClean="0">
                <a:latin typeface="Comic Sans MS" pitchFamily="66" charset="0"/>
              </a:rPr>
              <a:t>Practical efficacy of treatments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dirty="0" smtClean="0">
                <a:latin typeface="Comic Sans MS" pitchFamily="66" charset="0"/>
              </a:rPr>
              <a:t>Spatial distributon of demand and</a:t>
            </a:r>
            <a:br>
              <a:rPr lang="fi-FI" dirty="0" smtClean="0">
                <a:latin typeface="Comic Sans MS" pitchFamily="66" charset="0"/>
              </a:rPr>
            </a:br>
            <a:r>
              <a:rPr lang="fi-FI" dirty="0" smtClean="0">
                <a:latin typeface="Comic Sans MS" pitchFamily="66" charset="0"/>
              </a:rPr>
              <a:t>use of health care services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</a:pPr>
            <a:endParaRPr lang="fi-FI" sz="800" dirty="0" smtClean="0">
              <a:latin typeface="Comic Sans MS" pitchFamily="66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endParaRPr lang="fi-FI" sz="800" dirty="0" smtClean="0">
              <a:latin typeface="Comic Sans MS" pitchFamily="66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4"/>
              </a:buBlip>
            </a:pPr>
            <a:r>
              <a:rPr lang="fi-FI" sz="2400" dirty="0" smtClean="0">
                <a:latin typeface="Comic Sans MS" pitchFamily="66" charset="0"/>
              </a:rPr>
              <a:t>Algorithmic progress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Tx/>
              <a:buBlip>
                <a:blip r:embed="rId4"/>
              </a:buBlip>
            </a:pPr>
            <a:r>
              <a:rPr lang="fi-FI" dirty="0" smtClean="0">
                <a:latin typeface="Comic Sans MS" pitchFamily="66" charset="0"/>
              </a:rPr>
              <a:t>Basically O(N^3</a:t>
            </a:r>
            <a:r>
              <a:rPr lang="fi-FI" dirty="0" smtClean="0">
                <a:latin typeface="Comic Sans MS" pitchFamily="66" charset="0"/>
              </a:rPr>
              <a:t>) </a:t>
            </a:r>
            <a:r>
              <a:rPr lang="fi-FI" dirty="0" smtClean="0">
                <a:latin typeface="Comic Sans MS" pitchFamily="66" charset="0"/>
                <a:sym typeface="Wingdings" pitchFamily="2" charset="2"/>
              </a:rPr>
              <a:t></a:t>
            </a:r>
            <a:endParaRPr lang="fi-FI" dirty="0" smtClean="0">
              <a:latin typeface="Comic Sans MS" pitchFamily="66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dirty="0" smtClean="0">
                <a:latin typeface="Comic Sans MS" pitchFamily="66" charset="0"/>
              </a:rPr>
              <a:t>2006: 20 km grid, 600 cells: 2-3 days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r>
              <a:rPr lang="fi-FI" dirty="0" smtClean="0">
                <a:latin typeface="Comic Sans MS" pitchFamily="66" charset="0"/>
              </a:rPr>
              <a:t>2009: 5 km grid, 10k  cells: 2 hours</a:t>
            </a:r>
            <a:endParaRPr lang="fi-FI" dirty="0" smtClean="0">
              <a:latin typeface="Comic Sans MS" pitchFamily="66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Tx/>
              <a:buBlip>
                <a:blip r:embed="rId4"/>
              </a:buBlip>
            </a:pPr>
            <a:endParaRPr lang="fi-FI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/>
          <p:cNvSpPr>
            <a:spLocks noGrp="1"/>
          </p:cNvSpPr>
          <p:nvPr>
            <p:ph idx="4294967295"/>
          </p:nvPr>
        </p:nvSpPr>
        <p:spPr>
          <a:xfrm>
            <a:off x="395288" y="0"/>
            <a:ext cx="8229600" cy="719138"/>
          </a:xfrm>
        </p:spPr>
        <p:txBody>
          <a:bodyPr/>
          <a:lstStyle/>
          <a:p>
            <a:pPr>
              <a:buFontTx/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Example: Alcohol </a:t>
            </a:r>
            <a:r>
              <a:rPr lang="fi-FI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related mortality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 t="-3378" r="25801"/>
          <a:stretch>
            <a:fillRect/>
          </a:stretch>
        </p:blipFill>
        <p:spPr bwMode="auto">
          <a:xfrm rot="-21600000">
            <a:off x="4356100" y="765175"/>
            <a:ext cx="327342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11188" y="630872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79388" y="1125538"/>
            <a:ext cx="3959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400" b="0">
                <a:latin typeface="Comic Sans MS" pitchFamily="66" charset="0"/>
              </a:rPr>
              <a:t> Spatial variation of incidencies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2400" b="0">
                <a:latin typeface="Comic Sans MS" pitchFamily="66" charset="0"/>
              </a:rPr>
              <a:t> Hypothesis: is risk elevated in population centers?</a:t>
            </a:r>
          </a:p>
          <a:p>
            <a:pPr>
              <a:spcBef>
                <a:spcPct val="50000"/>
              </a:spcBef>
            </a:pPr>
            <a:endParaRPr lang="en-US" sz="2400" b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/>
          <p:cNvSpPr>
            <a:spLocks noGrp="1"/>
          </p:cNvSpPr>
          <p:nvPr>
            <p:ph idx="4294967295"/>
          </p:nvPr>
        </p:nvSpPr>
        <p:spPr>
          <a:xfrm>
            <a:off x="395288" y="0"/>
            <a:ext cx="8229600" cy="719138"/>
          </a:xfrm>
        </p:spPr>
        <p:txBody>
          <a:bodyPr/>
          <a:lstStyle/>
          <a:p>
            <a:pPr>
              <a:buFontTx/>
              <a:buNone/>
            </a:pPr>
            <a:r>
              <a:rPr lang="fi-FI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Alcohol related mortality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37115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1188" y="630872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39750" y="60928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0">
                <a:latin typeface="Comic Sans MS" pitchFamily="66" charset="0"/>
              </a:rPr>
              <a:t>Spatial effect</a:t>
            </a:r>
            <a:endParaRPr lang="en-US" b="0">
              <a:latin typeface="Comic Sans MS" pitchFamily="66" charset="0"/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1225" y="796925"/>
            <a:ext cx="3827463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16463" y="6092825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0">
                <a:latin typeface="Comic Sans MS" pitchFamily="66" charset="0"/>
              </a:rPr>
              <a:t>Relative risk normalized for population</a:t>
            </a:r>
            <a:endParaRPr lang="en-US" b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/>
          <p:cNvSpPr>
            <a:spLocks noGrp="1"/>
          </p:cNvSpPr>
          <p:nvPr>
            <p:ph idx="4294967295"/>
          </p:nvPr>
        </p:nvSpPr>
        <p:spPr>
          <a:xfrm>
            <a:off x="179388" y="73025"/>
            <a:ext cx="8964612" cy="692150"/>
          </a:xfrm>
        </p:spPr>
        <p:txBody>
          <a:bodyPr/>
          <a:lstStyle/>
          <a:p>
            <a:pPr>
              <a:buFontTx/>
              <a:buNone/>
            </a:pPr>
            <a:r>
              <a:rPr lang="fi-FI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Spatio-temporal analysis of breast cancer (F)</a:t>
            </a:r>
            <a:endParaRPr lang="fi-FI" smtClean="0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14375"/>
            <a:ext cx="761365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/>
          <p:cNvSpPr>
            <a:spLocks noGrp="1"/>
          </p:cNvSpPr>
          <p:nvPr>
            <p:ph idx="4294967295"/>
          </p:nvPr>
        </p:nvSpPr>
        <p:spPr>
          <a:xfrm>
            <a:off x="179388" y="0"/>
            <a:ext cx="8229600" cy="935038"/>
          </a:xfrm>
        </p:spPr>
        <p:txBody>
          <a:bodyPr/>
          <a:lstStyle/>
          <a:p>
            <a:pPr>
              <a:buFontTx/>
              <a:buNone/>
            </a:pPr>
            <a:r>
              <a:rPr lang="fi-FI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Prediction of breast cancer incidences</a:t>
            </a:r>
            <a:endParaRPr lang="fi-FI" smtClean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82804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5"/>
          <p:cNvSpPr>
            <a:spLocks/>
          </p:cNvSpPr>
          <p:nvPr/>
        </p:nvSpPr>
        <p:spPr bwMode="auto">
          <a:xfrm>
            <a:off x="250825" y="6354763"/>
            <a:ext cx="6286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GB" sz="2400" b="0">
                <a:latin typeface="Comic Sans MS" pitchFamily="66" charset="0"/>
              </a:rPr>
              <a:t>Collaboration with Finnish cancer Registry</a:t>
            </a:r>
            <a:endParaRPr lang="fi-FI" sz="3200" b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428</Words>
  <Application>Microsoft Office PowerPoint</Application>
  <PresentationFormat>On-screen Show (4:3)</PresentationFormat>
  <Paragraphs>107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1_Textured</vt:lpstr>
      <vt:lpstr>Microsoft Photo Editor 3.0 Photo</vt:lpstr>
      <vt:lpstr>Slide 1</vt:lpstr>
      <vt:lpstr>Complexity of a system: Structure &amp; Function &amp; Response</vt:lpstr>
      <vt:lpstr>How to?</vt:lpstr>
      <vt:lpstr>Bayesian modelling</vt:lpstr>
      <vt:lpstr>Spatial Epidemiology</vt:lpstr>
      <vt:lpstr>Slide 6</vt:lpstr>
      <vt:lpstr>Slide 7</vt:lpstr>
      <vt:lpstr>Slide 8</vt:lpstr>
      <vt:lpstr>Slide 9</vt:lpstr>
      <vt:lpstr>Brain Signal Analysis</vt:lpstr>
      <vt:lpstr>Bayesian Object Recognition</vt:lpstr>
      <vt:lpstr>Slide 12</vt:lpstr>
      <vt:lpstr>Slide 13</vt:lpstr>
      <vt:lpstr>Slide 14</vt:lpstr>
      <vt:lpstr>Slide 15</vt:lpstr>
      <vt:lpstr>Slide 16</vt:lpstr>
      <vt:lpstr>Slide 17</vt:lpstr>
    </vt:vector>
  </TitlesOfParts>
  <Company>Becs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jouko</dc:creator>
  <cp:lastModifiedBy>jouko</cp:lastModifiedBy>
  <cp:revision>24</cp:revision>
  <dcterms:created xsi:type="dcterms:W3CDTF">2010-10-18T19:15:36Z</dcterms:created>
  <dcterms:modified xsi:type="dcterms:W3CDTF">2010-10-20T09:42:11Z</dcterms:modified>
</cp:coreProperties>
</file>