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7"/>
  </p:notesMasterIdLst>
  <p:sldIdLst>
    <p:sldId id="310" r:id="rId2"/>
    <p:sldId id="288" r:id="rId3"/>
    <p:sldId id="289" r:id="rId4"/>
    <p:sldId id="290" r:id="rId5"/>
    <p:sldId id="291" r:id="rId6"/>
    <p:sldId id="292" r:id="rId7"/>
    <p:sldId id="295" r:id="rId8"/>
    <p:sldId id="300" r:id="rId9"/>
    <p:sldId id="301" r:id="rId10"/>
    <p:sldId id="303" r:id="rId11"/>
    <p:sldId id="305" r:id="rId12"/>
    <p:sldId id="306" r:id="rId13"/>
    <p:sldId id="307" r:id="rId14"/>
    <p:sldId id="257" r:id="rId15"/>
    <p:sldId id="260" r:id="rId16"/>
    <p:sldId id="261" r:id="rId17"/>
    <p:sldId id="262" r:id="rId18"/>
    <p:sldId id="263" r:id="rId19"/>
    <p:sldId id="270" r:id="rId20"/>
    <p:sldId id="268" r:id="rId21"/>
    <p:sldId id="308" r:id="rId22"/>
    <p:sldId id="309" r:id="rId23"/>
    <p:sldId id="311" r:id="rId24"/>
    <p:sldId id="312" r:id="rId25"/>
    <p:sldId id="31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FI" sz="1400"/>
              <a:t>Sexuell lust</a:t>
            </a:r>
            <a:r>
              <a:rPr lang="sv-FI" sz="1400" baseline="0"/>
              <a:t> och alkohol hos kvinnor och män</a:t>
            </a:r>
            <a:endParaRPr lang="sv-FI" sz="1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LÅG DOS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Sheet1!$G$3</c:f>
                <c:numCache>
                  <c:formatCode>General</c:formatCode>
                  <c:ptCount val="1"/>
                  <c:pt idx="0">
                    <c:v>0.26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Sheet1!$D$3:$D$4</c:f>
              <c:strCache>
                <c:ptCount val="2"/>
                <c:pt idx="0">
                  <c:v>KVINNOR</c:v>
                </c:pt>
                <c:pt idx="1">
                  <c:v>MÄN</c:v>
                </c:pt>
              </c:strCache>
            </c:strRef>
          </c:cat>
          <c:val>
            <c:numRef>
              <c:f>Sheet1!$E$3:$E$4</c:f>
              <c:numCache>
                <c:formatCode>0.00</c:formatCode>
                <c:ptCount val="2"/>
                <c:pt idx="0" formatCode="General">
                  <c:v>2.7</c:v>
                </c:pt>
                <c:pt idx="1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Sheet1!$F$2</c:f>
              <c:strCache>
                <c:ptCount val="1"/>
                <c:pt idx="0">
                  <c:v>HÖG DOS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Sheet1!$G$4</c:f>
                <c:numCache>
                  <c:formatCode>General</c:formatCode>
                  <c:ptCount val="1"/>
                  <c:pt idx="0">
                    <c:v>0.45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Sheet1!$D$3:$D$4</c:f>
              <c:strCache>
                <c:ptCount val="2"/>
                <c:pt idx="0">
                  <c:v>KVINNOR</c:v>
                </c:pt>
                <c:pt idx="1">
                  <c:v>MÄN</c:v>
                </c:pt>
              </c:strCache>
            </c:strRef>
          </c:cat>
          <c:val>
            <c:numRef>
              <c:f>Sheet1!$F$3:$F$4</c:f>
              <c:numCache>
                <c:formatCode>General</c:formatCode>
                <c:ptCount val="2"/>
                <c:pt idx="0">
                  <c:v>4.45</c:v>
                </c:pt>
                <c:pt idx="1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25728"/>
        <c:axId val="45628032"/>
      </c:barChart>
      <c:catAx>
        <c:axId val="45625728"/>
        <c:scaling>
          <c:orientation val="minMax"/>
        </c:scaling>
        <c:delete val="0"/>
        <c:axPos val="b"/>
        <c:majorTickMark val="out"/>
        <c:minorTickMark val="none"/>
        <c:tickLblPos val="nextTo"/>
        <c:crossAx val="45628032"/>
        <c:crosses val="autoZero"/>
        <c:auto val="1"/>
        <c:lblAlgn val="ctr"/>
        <c:lblOffset val="100"/>
        <c:noMultiLvlLbl val="0"/>
      </c:catAx>
      <c:valAx>
        <c:axId val="45628032"/>
        <c:scaling>
          <c:orientation val="minMax"/>
          <c:max val="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FI"/>
                  <a:t>Sexuell</a:t>
                </a:r>
                <a:r>
                  <a:rPr lang="sv-FI" baseline="0"/>
                  <a:t> lust</a:t>
                </a:r>
                <a:endParaRPr lang="sv-FI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5625728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FCF27-E44A-40FB-9B2E-C2CF47A96A36}" type="datetime1">
              <a:rPr lang="en-US"/>
              <a:pPr/>
              <a:t>12/7/2011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sv-SE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766FEA-0948-42D3-B7C7-7BB46AA62AE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869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ECBA3-0ECE-4190-B04C-FF2E01BF5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E90B-1256-4AC0-A9D1-49DFB945C4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8B2A8-381A-4951-9430-65CD33BE8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0F79E-69F6-44EF-A718-A39935951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CE5E3-67C6-489A-A175-BC4FB43B56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i-FI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CE131-298A-40C3-B316-8A85F2686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AB2FA-F8E4-4DA9-A691-88FEDB2799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ACA03-411C-4915-A9AE-EA2299F04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269A1-AA36-46F0-98DA-6AC09E0A64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A1C1E-A283-4041-A308-7F60921C07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27C37-1D49-44F6-A2BB-75D7DD78E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123950"/>
            <a:ext cx="8913813" cy="914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1188720" tIns="45720" rIns="2743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sv-S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14425" y="2595563"/>
            <a:ext cx="7610475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sv-S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775" y="188913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988" y="65690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</a:defRPr>
            </a:lvl1pPr>
          </a:lstStyle>
          <a:p>
            <a:fld id="{A9EBF927-8508-4066-9B50-751F8BD63A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5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sv-SE">
              <a:solidFill>
                <a:srgbClr val="FFFFFF"/>
              </a:solidFill>
              <a:ea typeface="ＭＳ Ｐゴシック" pitchFamily="-107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6675438"/>
            <a:ext cx="7999413" cy="182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sv-SE">
              <a:solidFill>
                <a:srgbClr val="FFFFFF"/>
              </a:solidFill>
              <a:ea typeface="ＭＳ Ｐゴシック" pitchFamily="-107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12" r:id="rId3"/>
    <p:sldLayoutId id="2147483704" r:id="rId4"/>
    <p:sldLayoutId id="2147483705" r:id="rId5"/>
    <p:sldLayoutId id="2147483713" r:id="rId6"/>
    <p:sldLayoutId id="2147483706" r:id="rId7"/>
    <p:sldLayoutId id="2147483707" r:id="rId8"/>
    <p:sldLayoutId id="2147483708" r:id="rId9"/>
    <p:sldLayoutId id="2147483709" r:id="rId10"/>
    <p:sldLayoutId id="2147483714" r:id="rId11"/>
    <p:sldLayoutId id="2147483715" r:id="rId12"/>
    <p:sldLayoutId id="2147483716" r:id="rId13"/>
    <p:sldLayoutId id="2147483710" r:id="rId14"/>
    <p:sldLayoutId id="2147483711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Font typeface="Wingdings 2" pitchFamily="-107" charset="2"/>
        <a:buChar char=""/>
        <a:defRPr sz="2000" kern="1200">
          <a:solidFill>
            <a:srgbClr val="595959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51640B"/>
        </a:buClr>
        <a:buFont typeface="Wingdings 2" pitchFamily="-107" charset="2"/>
        <a:buChar char="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-107" charset="2"/>
        <a:buChar char="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51640B"/>
        </a:buClr>
        <a:buFont typeface="Wingdings 2" pitchFamily="-107" charset="2"/>
        <a:buChar char="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-107" charset="2"/>
        <a:buChar char="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</p:spPr>
      </p:pic>
      <p:sp>
        <p:nvSpPr>
          <p:cNvPr id="18435" name="AutoShape 2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8915400" cy="877887"/>
          </a:xfrm>
        </p:spPr>
        <p:txBody>
          <a:bodyPr/>
          <a:lstStyle/>
          <a:p>
            <a:pPr eaLnBrk="1" hangingPunct="1"/>
            <a:r>
              <a:rPr lang="en-US" smtClean="0"/>
              <a:t>Psykologins forskingsmetoder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5715000"/>
            <a:ext cx="5410200" cy="609600"/>
          </a:xfrm>
        </p:spPr>
        <p:txBody>
          <a:bodyPr/>
          <a:lstStyle/>
          <a:p>
            <a:pPr>
              <a:buFont typeface="Wingdings 2" pitchFamily="-107" charset="2"/>
              <a:buNone/>
            </a:pPr>
            <a:r>
              <a:rPr lang="en-US" dirty="0" err="1" smtClean="0">
                <a:solidFill>
                  <a:srgbClr val="595959"/>
                </a:solidFill>
                <a:ea typeface="ＭＳ Ｐゴシック" pitchFamily="-107" charset="-128"/>
              </a:rPr>
              <a:t>Tentamensförberedelser</a:t>
            </a:r>
            <a:endParaRPr lang="en-US" dirty="0" smtClean="0">
              <a:solidFill>
                <a:srgbClr val="595959"/>
              </a:solidFill>
              <a:ea typeface="ＭＳ Ｐゴシック" pitchFamily="-10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15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Matched Groups Design</a:t>
            </a:r>
            <a:endParaRPr lang="en-US" sz="2800" i="1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2" pitchFamily="-107" charset="2"/>
              <a:buChar char=""/>
              <a:tabLst/>
              <a:defRPr/>
            </a:pP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ＭＳ Ｐゴシック" pitchFamily="-107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n-lt"/>
              <a:ea typeface="ＭＳ Ｐゴシック" pitchFamily="-107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ＭＳ Ｐゴシック" pitchFamily="-107" charset="-128"/>
                <a:cs typeface="+mn-cs"/>
              </a:rPr>
              <a:t>Försökspersonerna matchas på IV eller en variabel nära förknippad med den och rankas sedan enligt sina resultat.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ＭＳ Ｐゴシック" pitchFamily="-107" charset="-128"/>
                <a:cs typeface="+mn-cs"/>
              </a:rPr>
              <a:t>Ur varje par slumpas en individ till en experimentordning. </a:t>
            </a: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88950" y="4344988"/>
            <a:ext cx="1785938" cy="2368550"/>
            <a:chOff x="488950" y="4345781"/>
            <a:chExt cx="1785938" cy="2366963"/>
          </a:xfrm>
        </p:grpSpPr>
        <p:sp>
          <p:nvSpPr>
            <p:cNvPr id="6" name="Oval 5"/>
            <p:cNvSpPr/>
            <p:nvPr/>
          </p:nvSpPr>
          <p:spPr>
            <a:xfrm>
              <a:off x="488950" y="4345781"/>
              <a:ext cx="1785938" cy="178632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000000"/>
                </a:solidFill>
                <a:ea typeface="ＭＳ Ｐゴシック" pitchFamily="-106" charset="-128"/>
              </a:endParaRPr>
            </a:p>
          </p:txBody>
        </p:sp>
        <p:sp>
          <p:nvSpPr>
            <p:cNvPr id="7" name="Smiley Face 6"/>
            <p:cNvSpPr/>
            <p:nvPr/>
          </p:nvSpPr>
          <p:spPr>
            <a:xfrm>
              <a:off x="1203325" y="4488560"/>
              <a:ext cx="428625" cy="356948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8" name="Smiley Face 29"/>
            <p:cNvSpPr/>
            <p:nvPr/>
          </p:nvSpPr>
          <p:spPr>
            <a:xfrm>
              <a:off x="671513" y="4775705"/>
              <a:ext cx="428625" cy="356949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9" name="Smiley Face 29"/>
            <p:cNvSpPr/>
            <p:nvPr/>
          </p:nvSpPr>
          <p:spPr>
            <a:xfrm>
              <a:off x="1679575" y="4847095"/>
              <a:ext cx="428625" cy="356948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10" name="Smiley Face 29"/>
            <p:cNvSpPr/>
            <p:nvPr/>
          </p:nvSpPr>
          <p:spPr>
            <a:xfrm>
              <a:off x="671513" y="5278606"/>
              <a:ext cx="428625" cy="358535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11" name="Smiley Face 29"/>
            <p:cNvSpPr/>
            <p:nvPr/>
          </p:nvSpPr>
          <p:spPr>
            <a:xfrm>
              <a:off x="1174750" y="5640313"/>
              <a:ext cx="428625" cy="356948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12" name="Smiley Face 29"/>
            <p:cNvSpPr/>
            <p:nvPr/>
          </p:nvSpPr>
          <p:spPr>
            <a:xfrm>
              <a:off x="1679575" y="5278606"/>
              <a:ext cx="428625" cy="358535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>
              <a:off x="1135063" y="6346031"/>
              <a:ext cx="6159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v-SE">
                  <a:latin typeface="Perpetua" pitchFamily="-106" charset="0"/>
                </a:rPr>
                <a:t>FP</a:t>
              </a:r>
              <a:endParaRPr lang="en-US">
                <a:latin typeface="Perpetua" pitchFamily="-106" charset="0"/>
              </a:endParaRPr>
            </a:p>
          </p:txBody>
        </p:sp>
      </p:grp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2254250" y="4703763"/>
            <a:ext cx="2016125" cy="2022475"/>
            <a:chOff x="2254250" y="4702969"/>
            <a:chExt cx="2016125" cy="2024062"/>
          </a:xfrm>
        </p:grpSpPr>
        <p:sp>
          <p:nvSpPr>
            <p:cNvPr id="15" name="Right Arrow 14"/>
            <p:cNvSpPr/>
            <p:nvPr/>
          </p:nvSpPr>
          <p:spPr>
            <a:xfrm>
              <a:off x="2254250" y="5063614"/>
              <a:ext cx="641350" cy="2891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903538" y="4702969"/>
              <a:ext cx="1285875" cy="100885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>
                  <a:solidFill>
                    <a:srgbClr val="000000"/>
                  </a:solidFill>
                  <a:ea typeface="ＭＳ Ｐゴシック" pitchFamily="-106" charset="-128"/>
                </a:rPr>
                <a:t>Test</a:t>
              </a:r>
            </a:p>
          </p:txBody>
        </p:sp>
        <p:sp>
          <p:nvSpPr>
            <p:cNvPr id="17" name="TextBox 21"/>
            <p:cNvSpPr txBox="1">
              <a:spLocks noChangeArrowheads="1"/>
            </p:cNvSpPr>
            <p:nvPr/>
          </p:nvSpPr>
          <p:spPr bwMode="auto">
            <a:xfrm>
              <a:off x="2935288" y="6360319"/>
              <a:ext cx="13350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v-SE">
                  <a:latin typeface="Perpetua" pitchFamily="-106" charset="0"/>
                </a:rPr>
                <a:t>MÄTNING</a:t>
              </a:r>
              <a:endParaRPr lang="en-US">
                <a:latin typeface="Perpetua" pitchFamily="-106" charset="0"/>
              </a:endParaRPr>
            </a:p>
          </p:txBody>
        </p:sp>
      </p:grpSp>
      <p:grpSp>
        <p:nvGrpSpPr>
          <p:cNvPr id="18" name="Group 37"/>
          <p:cNvGrpSpPr>
            <a:grpSpLocks/>
          </p:cNvGrpSpPr>
          <p:nvPr/>
        </p:nvGrpSpPr>
        <p:grpSpPr bwMode="auto">
          <a:xfrm>
            <a:off x="5207000" y="4198938"/>
            <a:ext cx="3511550" cy="2527300"/>
            <a:chOff x="5207000" y="4199731"/>
            <a:chExt cx="3511550" cy="2527300"/>
          </a:xfrm>
        </p:grpSpPr>
        <p:sp>
          <p:nvSpPr>
            <p:cNvPr id="19" name="Rounded Rectangle 18"/>
            <p:cNvSpPr/>
            <p:nvPr/>
          </p:nvSpPr>
          <p:spPr>
            <a:xfrm>
              <a:off x="6646863" y="5639593"/>
              <a:ext cx="2071687" cy="50006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600" dirty="0">
                  <a:solidFill>
                    <a:srgbClr val="000000"/>
                  </a:solidFill>
                  <a:ea typeface="ＭＳ Ｐゴシック" pitchFamily="-106" charset="-128"/>
                </a:rPr>
                <a:t>Kontrollgrupp</a:t>
              </a:r>
              <a:endParaRPr lang="en-US" sz="1600" dirty="0">
                <a:solidFill>
                  <a:srgbClr val="000000"/>
                </a:solidFill>
                <a:ea typeface="ＭＳ Ｐゴシック" pitchFamily="-106" charset="-128"/>
              </a:endParaRPr>
            </a:p>
          </p:txBody>
        </p:sp>
        <p:sp>
          <p:nvSpPr>
            <p:cNvPr id="20" name="Rounded Rectangle 4"/>
            <p:cNvSpPr/>
            <p:nvPr/>
          </p:nvSpPr>
          <p:spPr>
            <a:xfrm>
              <a:off x="6646863" y="4199731"/>
              <a:ext cx="2071687" cy="500062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600" dirty="0">
                  <a:solidFill>
                    <a:srgbClr val="000000"/>
                  </a:solidFill>
                  <a:ea typeface="ＭＳ Ｐゴシック" pitchFamily="-106" charset="-128"/>
                </a:rPr>
                <a:t>Experimentgrupp</a:t>
              </a:r>
              <a:endParaRPr lang="en-US" sz="1600" dirty="0">
                <a:solidFill>
                  <a:srgbClr val="000000"/>
                </a:solidFill>
                <a:ea typeface="ＭＳ Ｐゴシック" pitchFamily="-106" charset="-128"/>
              </a:endParaRPr>
            </a:p>
          </p:txBody>
        </p:sp>
        <p:sp>
          <p:nvSpPr>
            <p:cNvPr id="21" name="Line 38"/>
            <p:cNvSpPr>
              <a:spLocks noChangeShapeType="1"/>
            </p:cNvSpPr>
            <p:nvPr/>
          </p:nvSpPr>
          <p:spPr bwMode="auto">
            <a:xfrm>
              <a:off x="6359525" y="4991894"/>
              <a:ext cx="576263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22" name="Line 41"/>
            <p:cNvSpPr>
              <a:spLocks noChangeShapeType="1"/>
            </p:cNvSpPr>
            <p:nvPr/>
          </p:nvSpPr>
          <p:spPr bwMode="auto">
            <a:xfrm flipV="1">
              <a:off x="6359525" y="4775994"/>
              <a:ext cx="576263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 flipV="1">
              <a:off x="5711825" y="4487069"/>
              <a:ext cx="792163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5711825" y="5711031"/>
              <a:ext cx="792163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 flipV="1">
              <a:off x="5207000" y="4775994"/>
              <a:ext cx="2160588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5207000" y="5063331"/>
              <a:ext cx="2160588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27" name="TextBox 21"/>
            <p:cNvSpPr txBox="1">
              <a:spLocks noChangeArrowheads="1"/>
            </p:cNvSpPr>
            <p:nvPr/>
          </p:nvSpPr>
          <p:spPr bwMode="auto">
            <a:xfrm>
              <a:off x="7018338" y="6360319"/>
              <a:ext cx="1428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v-SE">
                  <a:latin typeface="Perpetua" pitchFamily="-106" charset="0"/>
                </a:rPr>
                <a:t>INDELNING</a:t>
              </a:r>
              <a:endParaRPr lang="en-US">
                <a:latin typeface="Perpetua" pitchFamily="-106" charset="0"/>
              </a:endParaRPr>
            </a:p>
          </p:txBody>
        </p:sp>
      </p:grpSp>
      <p:grpSp>
        <p:nvGrpSpPr>
          <p:cNvPr id="28" name="Group 36"/>
          <p:cNvGrpSpPr>
            <a:grpSpLocks/>
          </p:cNvGrpSpPr>
          <p:nvPr/>
        </p:nvGrpSpPr>
        <p:grpSpPr bwMode="auto">
          <a:xfrm>
            <a:off x="4205288" y="4344988"/>
            <a:ext cx="2151062" cy="2368550"/>
            <a:chOff x="4205288" y="4344194"/>
            <a:chExt cx="2151062" cy="2368550"/>
          </a:xfrm>
        </p:grpSpPr>
        <p:sp>
          <p:nvSpPr>
            <p:cNvPr id="29" name="Right Arrow 35"/>
            <p:cNvSpPr/>
            <p:nvPr/>
          </p:nvSpPr>
          <p:spPr>
            <a:xfrm>
              <a:off x="4205288" y="5063331"/>
              <a:ext cx="641350" cy="2889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0" name="Smiley Face 29"/>
            <p:cNvSpPr/>
            <p:nvPr/>
          </p:nvSpPr>
          <p:spPr>
            <a:xfrm>
              <a:off x="5927725" y="4702969"/>
              <a:ext cx="428625" cy="357187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1" name="Smiley Face 29"/>
            <p:cNvSpPr/>
            <p:nvPr/>
          </p:nvSpPr>
          <p:spPr>
            <a:xfrm>
              <a:off x="5351463" y="4702969"/>
              <a:ext cx="428625" cy="357187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2" name="Smiley Face 29"/>
            <p:cNvSpPr/>
            <p:nvPr/>
          </p:nvSpPr>
          <p:spPr>
            <a:xfrm>
              <a:off x="5351463" y="5352256"/>
              <a:ext cx="428625" cy="357188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3" name="Smiley Face 29"/>
            <p:cNvSpPr/>
            <p:nvPr/>
          </p:nvSpPr>
          <p:spPr>
            <a:xfrm>
              <a:off x="4775200" y="5353844"/>
              <a:ext cx="428625" cy="357187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4" name="Smiley Face 29"/>
            <p:cNvSpPr/>
            <p:nvPr/>
          </p:nvSpPr>
          <p:spPr>
            <a:xfrm>
              <a:off x="4775200" y="4702969"/>
              <a:ext cx="428625" cy="357187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5" name="Smiley Face 29"/>
            <p:cNvSpPr/>
            <p:nvPr/>
          </p:nvSpPr>
          <p:spPr>
            <a:xfrm>
              <a:off x="5927725" y="5352256"/>
              <a:ext cx="428625" cy="357188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FI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36" name="TextBox 21"/>
            <p:cNvSpPr txBox="1">
              <a:spLocks noChangeArrowheads="1"/>
            </p:cNvSpPr>
            <p:nvPr/>
          </p:nvSpPr>
          <p:spPr bwMode="auto">
            <a:xfrm>
              <a:off x="4991100" y="6346031"/>
              <a:ext cx="12636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v-SE">
                  <a:latin typeface="Perpetua" pitchFamily="-106" charset="0"/>
                </a:rPr>
                <a:t>RANKING</a:t>
              </a:r>
              <a:endParaRPr lang="en-US">
                <a:latin typeface="Perpetua" pitchFamily="-106" charset="0"/>
              </a:endParaRPr>
            </a:p>
          </p:txBody>
        </p:sp>
        <p:sp>
          <p:nvSpPr>
            <p:cNvPr id="37" name="Line 58"/>
            <p:cNvSpPr>
              <a:spLocks noChangeShapeType="1"/>
            </p:cNvSpPr>
            <p:nvPr/>
          </p:nvSpPr>
          <p:spPr bwMode="auto">
            <a:xfrm>
              <a:off x="5280025" y="4344194"/>
              <a:ext cx="0" cy="172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FI"/>
            </a:p>
          </p:txBody>
        </p:sp>
        <p:sp>
          <p:nvSpPr>
            <p:cNvPr id="38" name="Line 60"/>
            <p:cNvSpPr>
              <a:spLocks noChangeShapeType="1"/>
            </p:cNvSpPr>
            <p:nvPr/>
          </p:nvSpPr>
          <p:spPr bwMode="auto">
            <a:xfrm>
              <a:off x="5854700" y="4344194"/>
              <a:ext cx="0" cy="172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FI"/>
            </a:p>
          </p:txBody>
        </p:sp>
      </p:grpSp>
    </p:spTree>
    <p:extLst>
      <p:ext uri="{BB962C8B-B14F-4D97-AF65-F5344CB8AC3E}">
        <p14:creationId xmlns:p14="http://schemas.microsoft.com/office/powerpoint/2010/main" val="72844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Natural Groups Design</a:t>
            </a:r>
            <a:endParaRPr lang="en-US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Vissa</a:t>
            </a:r>
            <a:r>
              <a:rPr lang="en-US" sz="1800" dirty="0" smtClean="0"/>
              <a:t> </a:t>
            </a:r>
            <a:r>
              <a:rPr lang="en-US" sz="1800" dirty="0" err="1" smtClean="0"/>
              <a:t>frsokningsfrågor</a:t>
            </a:r>
            <a:r>
              <a:rPr lang="en-US" sz="1800" dirty="0" smtClean="0"/>
              <a:t> </a:t>
            </a:r>
            <a:r>
              <a:rPr lang="en-US" sz="1800" dirty="0" err="1" smtClean="0"/>
              <a:t>tillåter</a:t>
            </a:r>
            <a:r>
              <a:rPr lang="en-US" sz="1800" dirty="0" smtClean="0"/>
              <a:t> </a:t>
            </a:r>
            <a:r>
              <a:rPr lang="en-US" sz="1800" dirty="0" err="1" smtClean="0"/>
              <a:t>att</a:t>
            </a:r>
            <a:r>
              <a:rPr lang="en-US" sz="1800" dirty="0" smtClean="0"/>
              <a:t> man </a:t>
            </a:r>
            <a:r>
              <a:rPr lang="en-US" sz="1800" dirty="0" err="1" smtClean="0"/>
              <a:t>undersöker</a:t>
            </a:r>
            <a:r>
              <a:rPr lang="en-US" sz="1800" dirty="0" smtClean="0"/>
              <a:t> </a:t>
            </a:r>
            <a:r>
              <a:rPr lang="en-US" sz="1800" dirty="0" err="1" smtClean="0"/>
              <a:t>naturliga</a:t>
            </a:r>
            <a:r>
              <a:rPr lang="en-US" sz="1800" dirty="0" smtClean="0"/>
              <a:t> </a:t>
            </a:r>
            <a:r>
              <a:rPr lang="en-US" sz="1800" dirty="0" err="1" smtClean="0"/>
              <a:t>grupper</a:t>
            </a:r>
            <a:endParaRPr lang="en-US" sz="1800" dirty="0" smtClean="0"/>
          </a:p>
          <a:p>
            <a:pPr lvl="1"/>
            <a:r>
              <a:rPr lang="en-US" i="1" dirty="0" smtClean="0"/>
              <a:t>Till </a:t>
            </a:r>
            <a:r>
              <a:rPr lang="en-US" i="1" dirty="0" err="1" smtClean="0"/>
              <a:t>exempel</a:t>
            </a:r>
            <a:r>
              <a:rPr lang="en-US" i="1" dirty="0" smtClean="0"/>
              <a:t>: </a:t>
            </a:r>
            <a:r>
              <a:rPr lang="en-US" i="1" dirty="0" err="1" smtClean="0"/>
              <a:t>skiljer</a:t>
            </a:r>
            <a:r>
              <a:rPr lang="en-US" i="1" dirty="0" smtClean="0"/>
              <a:t> sig </a:t>
            </a:r>
            <a:r>
              <a:rPr lang="en-US" i="1" dirty="0" err="1" smtClean="0"/>
              <a:t>män</a:t>
            </a:r>
            <a:r>
              <a:rPr lang="en-US" i="1" dirty="0" smtClean="0"/>
              <a:t> </a:t>
            </a:r>
            <a:r>
              <a:rPr lang="en-US" i="1" dirty="0" err="1" smtClean="0"/>
              <a:t>och</a:t>
            </a:r>
            <a:r>
              <a:rPr lang="en-US" i="1" dirty="0" smtClean="0"/>
              <a:t> </a:t>
            </a:r>
            <a:r>
              <a:rPr lang="en-US" i="1" dirty="0" err="1" smtClean="0"/>
              <a:t>kvinnor</a:t>
            </a:r>
            <a:r>
              <a:rPr lang="en-US" i="1" dirty="0" smtClean="0"/>
              <a:t> </a:t>
            </a:r>
            <a:r>
              <a:rPr lang="en-US" i="1" dirty="0" err="1" smtClean="0"/>
              <a:t>åt</a:t>
            </a:r>
            <a:r>
              <a:rPr lang="en-US" i="1" dirty="0" smtClean="0"/>
              <a:t> </a:t>
            </a:r>
            <a:r>
              <a:rPr lang="en-US" i="1" dirty="0" err="1" smtClean="0"/>
              <a:t>angående</a:t>
            </a:r>
            <a:r>
              <a:rPr lang="en-US" i="1" dirty="0" smtClean="0"/>
              <a:t> </a:t>
            </a:r>
            <a:r>
              <a:rPr lang="en-US" i="1" dirty="0" err="1" smtClean="0"/>
              <a:t>sina</a:t>
            </a:r>
            <a:r>
              <a:rPr lang="en-US" i="1" dirty="0" smtClean="0"/>
              <a:t> </a:t>
            </a:r>
            <a:r>
              <a:rPr lang="en-US" i="1" dirty="0" err="1" smtClean="0"/>
              <a:t>dryckesvanor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292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Natural groups design</a:t>
            </a:r>
            <a:endParaRPr lang="en-US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Individuella</a:t>
            </a:r>
            <a:r>
              <a:rPr lang="en-US" sz="2400" dirty="0" smtClean="0"/>
              <a:t> </a:t>
            </a:r>
            <a:r>
              <a:rPr lang="en-US" sz="2400" dirty="0" err="1" smtClean="0"/>
              <a:t>variabler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Fysiska</a:t>
            </a:r>
            <a:r>
              <a:rPr lang="en-US" sz="2000" dirty="0" smtClean="0"/>
              <a:t> </a:t>
            </a:r>
            <a:r>
              <a:rPr lang="en-US" sz="2000" dirty="0" err="1" smtClean="0"/>
              <a:t>variabler</a:t>
            </a:r>
            <a:r>
              <a:rPr lang="en-US" sz="2000" dirty="0" smtClean="0"/>
              <a:t>: sex, </a:t>
            </a:r>
            <a:r>
              <a:rPr lang="en-US" sz="2000" dirty="0" err="1" smtClean="0"/>
              <a:t>ras</a:t>
            </a:r>
            <a:endParaRPr lang="en-US" sz="2000" dirty="0" smtClean="0"/>
          </a:p>
          <a:p>
            <a:pPr lvl="1"/>
            <a:r>
              <a:rPr lang="en-US" sz="2000" dirty="0" err="1" smtClean="0"/>
              <a:t>Sociala</a:t>
            </a:r>
            <a:r>
              <a:rPr lang="en-US" sz="2000" dirty="0" smtClean="0"/>
              <a:t> </a:t>
            </a:r>
            <a:r>
              <a:rPr lang="en-US" sz="2000" dirty="0" err="1" smtClean="0"/>
              <a:t>variabler</a:t>
            </a:r>
            <a:r>
              <a:rPr lang="en-US" sz="2000" dirty="0" smtClean="0"/>
              <a:t>: </a:t>
            </a:r>
            <a:r>
              <a:rPr lang="en-US" sz="2000" dirty="0" err="1" smtClean="0"/>
              <a:t>etnicitet</a:t>
            </a:r>
            <a:r>
              <a:rPr lang="en-US" sz="2000" dirty="0" smtClean="0"/>
              <a:t>, religion, social status, </a:t>
            </a:r>
            <a:r>
              <a:rPr lang="en-US" sz="2000" dirty="0" err="1" smtClean="0"/>
              <a:t>civilstånd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err="1" smtClean="0"/>
              <a:t>Personlighetsvarabler</a:t>
            </a:r>
            <a:r>
              <a:rPr lang="en-US" sz="2000" dirty="0" smtClean="0"/>
              <a:t>: extraversion, </a:t>
            </a:r>
            <a:r>
              <a:rPr lang="en-US" sz="2000" dirty="0" err="1" smtClean="0"/>
              <a:t>intelligens</a:t>
            </a:r>
            <a:r>
              <a:rPr lang="en-US" sz="2000" dirty="0" smtClean="0"/>
              <a:t>, </a:t>
            </a:r>
            <a:r>
              <a:rPr lang="en-US" sz="2000" dirty="0" err="1" smtClean="0"/>
              <a:t>hälsotillstånd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1667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Natural Groups Design</a:t>
            </a:r>
            <a:endParaRPr lang="en-US" sz="2800" i="1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groups design </a:t>
            </a:r>
            <a:r>
              <a:rPr lang="en-US" dirty="0" err="1" smtClean="0"/>
              <a:t>liknar</a:t>
            </a:r>
            <a:r>
              <a:rPr lang="en-US" dirty="0" smtClean="0"/>
              <a:t> en </a:t>
            </a:r>
            <a:r>
              <a:rPr lang="en-US" dirty="0" err="1" smtClean="0"/>
              <a:t>experimentell</a:t>
            </a:r>
            <a:r>
              <a:rPr lang="en-US" dirty="0" smtClean="0"/>
              <a:t> design, men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oftast</a:t>
            </a:r>
            <a:r>
              <a:rPr lang="en-US" dirty="0" smtClean="0"/>
              <a:t> </a:t>
            </a:r>
            <a:r>
              <a:rPr lang="en-US" dirty="0" err="1" smtClean="0"/>
              <a:t>korrelativ</a:t>
            </a:r>
            <a:r>
              <a:rPr lang="en-US" dirty="0" smtClean="0"/>
              <a:t> </a:t>
            </a:r>
            <a:r>
              <a:rPr lang="en-US" dirty="0" err="1" smtClean="0"/>
              <a:t>forskning</a:t>
            </a:r>
            <a:endParaRPr lang="en-US" dirty="0" smtClean="0"/>
          </a:p>
          <a:p>
            <a:pPr lvl="1"/>
            <a:r>
              <a:rPr lang="en-US" dirty="0" smtClean="0"/>
              <a:t>Kan </a:t>
            </a:r>
            <a:r>
              <a:rPr lang="en-US" dirty="0" err="1" smtClean="0"/>
              <a:t>beskriva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predicera</a:t>
            </a:r>
            <a:r>
              <a:rPr lang="en-US" dirty="0" smtClean="0"/>
              <a:t> </a:t>
            </a:r>
            <a:r>
              <a:rPr lang="en-US" dirty="0" err="1" smtClean="0"/>
              <a:t>vissa</a:t>
            </a:r>
            <a:r>
              <a:rPr lang="en-US" dirty="0" smtClean="0"/>
              <a:t> </a:t>
            </a:r>
            <a:r>
              <a:rPr lang="en-US" dirty="0" err="1" smtClean="0"/>
              <a:t>samvariationer</a:t>
            </a:r>
            <a:r>
              <a:rPr lang="en-US" dirty="0" smtClean="0"/>
              <a:t>, men</a:t>
            </a:r>
          </a:p>
          <a:p>
            <a:pPr lvl="1"/>
            <a:r>
              <a:rPr lang="en-US" dirty="0" err="1" smtClean="0"/>
              <a:t>Tillåter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forskaren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dra</a:t>
            </a:r>
            <a:r>
              <a:rPr lang="en-US" dirty="0" smtClean="0"/>
              <a:t> </a:t>
            </a:r>
            <a:r>
              <a:rPr lang="en-US" dirty="0" err="1" smtClean="0"/>
              <a:t>slutsatser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kausalitet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6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Repeated Measures Designs (RMD)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I RMD </a:t>
            </a:r>
            <a:r>
              <a:rPr lang="en-US" sz="2400" dirty="0" err="1" smtClean="0"/>
              <a:t>deltar</a:t>
            </a:r>
            <a:r>
              <a:rPr lang="en-US" sz="2400" dirty="0" smtClean="0"/>
              <a:t> </a:t>
            </a:r>
            <a:r>
              <a:rPr lang="en-US" sz="2400" dirty="0" err="1" smtClean="0"/>
              <a:t>varje</a:t>
            </a:r>
            <a:r>
              <a:rPr lang="en-US" sz="2400" dirty="0" smtClean="0"/>
              <a:t> </a:t>
            </a:r>
            <a:r>
              <a:rPr lang="en-US" sz="2400" dirty="0" err="1" smtClean="0"/>
              <a:t>deltagare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varje</a:t>
            </a:r>
            <a:r>
              <a:rPr lang="en-US" sz="2400" dirty="0" smtClean="0"/>
              <a:t> </a:t>
            </a:r>
            <a:r>
              <a:rPr lang="en-US" sz="2400" dirty="0" err="1" smtClean="0"/>
              <a:t>försöksbetingelse</a:t>
            </a:r>
            <a:r>
              <a:rPr lang="en-US" sz="2400" dirty="0" smtClean="0"/>
              <a:t> (</a:t>
            </a:r>
            <a:r>
              <a:rPr lang="en-US" sz="2400" dirty="0" err="1" smtClean="0"/>
              <a:t>jfr</a:t>
            </a:r>
            <a:r>
              <a:rPr lang="en-US" sz="2400" dirty="0" smtClean="0"/>
              <a:t>. IGD)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Efter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ha </a:t>
            </a:r>
            <a:r>
              <a:rPr lang="en-US" dirty="0" err="1" smtClean="0"/>
              <a:t>deltagit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en </a:t>
            </a:r>
            <a:r>
              <a:rPr lang="en-US" dirty="0" err="1" smtClean="0"/>
              <a:t>experimentbetigelse</a:t>
            </a:r>
            <a:r>
              <a:rPr lang="en-US" dirty="0" smtClean="0"/>
              <a:t> (</a:t>
            </a:r>
            <a:r>
              <a:rPr lang="en-US" dirty="0" err="1" smtClean="0"/>
              <a:t>nivå</a:t>
            </a:r>
            <a:r>
              <a:rPr lang="en-US" dirty="0" smtClean="0"/>
              <a:t> 1 </a:t>
            </a:r>
            <a:r>
              <a:rPr lang="en-US" dirty="0" err="1" smtClean="0"/>
              <a:t>av</a:t>
            </a:r>
            <a:r>
              <a:rPr lang="en-US" dirty="0" smtClean="0"/>
              <a:t> IV) </a:t>
            </a:r>
            <a:r>
              <a:rPr lang="en-US" dirty="0" err="1" smtClean="0"/>
              <a:t>mäts</a:t>
            </a:r>
            <a:r>
              <a:rPr lang="en-US" dirty="0" smtClean="0"/>
              <a:t> </a:t>
            </a:r>
            <a:r>
              <a:rPr lang="en-US" dirty="0" err="1" smtClean="0"/>
              <a:t>försökspersonen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DV</a:t>
            </a:r>
          </a:p>
          <a:p>
            <a:pPr lvl="1" eaLnBrk="1" hangingPunct="1"/>
            <a:r>
              <a:rPr lang="en-US" dirty="0" err="1" smtClean="0"/>
              <a:t>Försökspersonen</a:t>
            </a:r>
            <a:r>
              <a:rPr lang="en-US" dirty="0" smtClean="0"/>
              <a:t> </a:t>
            </a:r>
            <a:r>
              <a:rPr lang="en-US" dirty="0" err="1" smtClean="0"/>
              <a:t>deltar</a:t>
            </a:r>
            <a:r>
              <a:rPr lang="en-US" dirty="0" smtClean="0"/>
              <a:t> </a:t>
            </a:r>
            <a:r>
              <a:rPr lang="en-US" dirty="0" err="1" smtClean="0"/>
              <a:t>då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en </a:t>
            </a:r>
            <a:r>
              <a:rPr lang="en-US" dirty="0" err="1" smtClean="0"/>
              <a:t>annan</a:t>
            </a:r>
            <a:r>
              <a:rPr lang="en-US" dirty="0" smtClean="0"/>
              <a:t> </a:t>
            </a:r>
            <a:r>
              <a:rPr lang="en-US" dirty="0" err="1" smtClean="0"/>
              <a:t>experimentbetingelse</a:t>
            </a:r>
            <a:r>
              <a:rPr lang="en-US" dirty="0" smtClean="0"/>
              <a:t> (</a:t>
            </a:r>
            <a:r>
              <a:rPr lang="en-US" dirty="0" err="1" smtClean="0"/>
              <a:t>nivå</a:t>
            </a:r>
            <a:r>
              <a:rPr lang="en-US" dirty="0" smtClean="0"/>
              <a:t> 2 </a:t>
            </a:r>
            <a:r>
              <a:rPr lang="en-US" dirty="0" err="1" smtClean="0"/>
              <a:t>av</a:t>
            </a:r>
            <a:r>
              <a:rPr lang="en-US" dirty="0" smtClean="0"/>
              <a:t> IV)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mäts</a:t>
            </a:r>
            <a:r>
              <a:rPr lang="en-US" dirty="0" smtClean="0"/>
              <a:t> </a:t>
            </a:r>
            <a:r>
              <a:rPr lang="en-US" dirty="0" err="1" smtClean="0"/>
              <a:t>igen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DV</a:t>
            </a:r>
          </a:p>
          <a:p>
            <a:pPr lvl="1" eaLnBrk="1" hangingPunct="1"/>
            <a:r>
              <a:rPr lang="en-US" dirty="0" err="1" smtClean="0"/>
              <a:t>Därför</a:t>
            </a:r>
            <a:r>
              <a:rPr lang="en-US" dirty="0" smtClean="0"/>
              <a:t> “repeated measures”.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Designen</a:t>
            </a:r>
            <a:r>
              <a:rPr lang="en-US" dirty="0" smtClean="0"/>
              <a:t> </a:t>
            </a:r>
            <a:r>
              <a:rPr lang="en-US" dirty="0" err="1" smtClean="0"/>
              <a:t>kallas</a:t>
            </a:r>
            <a:r>
              <a:rPr lang="en-US" dirty="0" smtClean="0"/>
              <a:t> </a:t>
            </a:r>
            <a:r>
              <a:rPr lang="en-US" dirty="0" err="1" smtClean="0"/>
              <a:t>också</a:t>
            </a:r>
            <a:r>
              <a:rPr lang="en-US" dirty="0" smtClean="0"/>
              <a:t> within-subjects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 smtClean="0"/>
              <a:t>inomindividdesign</a:t>
            </a:r>
            <a:r>
              <a:rPr lang="en-US" dirty="0" smtClean="0"/>
              <a:t>, </a:t>
            </a:r>
            <a:r>
              <a:rPr lang="en-US" dirty="0" err="1" smtClean="0"/>
              <a:t>eftersom</a:t>
            </a:r>
            <a:r>
              <a:rPr lang="en-US" dirty="0" smtClean="0"/>
              <a:t> IV </a:t>
            </a:r>
            <a:r>
              <a:rPr lang="en-US" dirty="0" err="1" smtClean="0"/>
              <a:t>manipuleras</a:t>
            </a:r>
            <a:r>
              <a:rPr lang="en-US" dirty="0" smtClean="0"/>
              <a:t> ‘</a:t>
            </a:r>
            <a:r>
              <a:rPr lang="en-US" dirty="0" err="1" smtClean="0"/>
              <a:t>inom</a:t>
            </a:r>
            <a:r>
              <a:rPr lang="en-US" dirty="0" smtClean="0"/>
              <a:t>’ </a:t>
            </a:r>
            <a:r>
              <a:rPr lang="en-US" dirty="0" err="1" smtClean="0"/>
              <a:t>varje</a:t>
            </a:r>
            <a:r>
              <a:rPr lang="en-US" dirty="0" smtClean="0"/>
              <a:t> </a:t>
            </a:r>
            <a:r>
              <a:rPr lang="en-US" dirty="0" err="1" smtClean="0"/>
              <a:t>individ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Varför</a:t>
            </a:r>
            <a:r>
              <a:rPr lang="en-US" dirty="0" smtClean="0"/>
              <a:t> </a:t>
            </a:r>
            <a:r>
              <a:rPr lang="en-US" dirty="0" err="1" smtClean="0"/>
              <a:t>använder</a:t>
            </a:r>
            <a:r>
              <a:rPr lang="en-US" dirty="0" smtClean="0"/>
              <a:t> </a:t>
            </a:r>
            <a:r>
              <a:rPr lang="en-US" dirty="0" err="1" smtClean="0"/>
              <a:t>forskare</a:t>
            </a:r>
            <a:r>
              <a:rPr lang="en-US" dirty="0" smtClean="0"/>
              <a:t> RMD?</a:t>
            </a:r>
          </a:p>
          <a:p>
            <a:pPr lvl="1" eaLnBrk="1" hangingPunct="1">
              <a:lnSpc>
                <a:spcPct val="90000"/>
              </a:lnSpc>
            </a:pPr>
            <a:r>
              <a:rPr lang="sv-SE" dirty="0" smtClean="0"/>
              <a:t>Forskare behöver inte kontrollera för mellanindividvariationer eller gruppskillnader, eftersom varje individ deltar i varje betingelse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kräver</a:t>
            </a:r>
            <a:r>
              <a:rPr lang="en-US" dirty="0" smtClean="0"/>
              <a:t> </a:t>
            </a:r>
            <a:r>
              <a:rPr lang="en-US" dirty="0" err="1" smtClean="0"/>
              <a:t>färre</a:t>
            </a:r>
            <a:r>
              <a:rPr lang="en-US" dirty="0" smtClean="0"/>
              <a:t> </a:t>
            </a:r>
            <a:r>
              <a:rPr lang="en-US" dirty="0" err="1" smtClean="0"/>
              <a:t>försökspersoner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effektiva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ofta</a:t>
            </a:r>
            <a:r>
              <a:rPr lang="en-US" dirty="0" smtClean="0"/>
              <a:t> </a:t>
            </a:r>
            <a:r>
              <a:rPr lang="en-US" dirty="0" err="1" smtClean="0"/>
              <a:t>bekväma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högre</a:t>
            </a:r>
            <a:r>
              <a:rPr lang="en-US" dirty="0" smtClean="0"/>
              <a:t> </a:t>
            </a:r>
            <a:r>
              <a:rPr lang="en-US" dirty="0" err="1" smtClean="0"/>
              <a:t>statistisk</a:t>
            </a:r>
            <a:r>
              <a:rPr lang="en-US" dirty="0" smtClean="0"/>
              <a:t> </a:t>
            </a:r>
            <a:r>
              <a:rPr lang="en-US" dirty="0" err="1" smtClean="0"/>
              <a:t>styrka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högre</a:t>
            </a:r>
            <a:r>
              <a:rPr lang="en-US" dirty="0" smtClean="0"/>
              <a:t> </a:t>
            </a:r>
            <a:r>
              <a:rPr lang="en-US" dirty="0" err="1" smtClean="0"/>
              <a:t>sensitivitet</a:t>
            </a: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Repeated Measures Designs (RMD)</a:t>
            </a:r>
            <a:endParaRPr lang="sv-SE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Sensitivitet</a:t>
            </a:r>
            <a:endParaRPr lang="en-US" sz="3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Ett</a:t>
            </a:r>
            <a:r>
              <a:rPr lang="en-US" dirty="0" smtClean="0"/>
              <a:t> </a:t>
            </a:r>
            <a:r>
              <a:rPr lang="en-US" dirty="0" err="1" smtClean="0"/>
              <a:t>sensitivt</a:t>
            </a:r>
            <a:r>
              <a:rPr lang="en-US" dirty="0" smtClean="0"/>
              <a:t> experiment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märka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små</a:t>
            </a:r>
            <a:r>
              <a:rPr lang="en-US" dirty="0" smtClean="0"/>
              <a:t> </a:t>
            </a:r>
            <a:r>
              <a:rPr lang="en-US" dirty="0" err="1" smtClean="0"/>
              <a:t>skillnader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DV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beror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IV.</a:t>
            </a:r>
          </a:p>
          <a:p>
            <a:pPr eaLnBrk="1" hangingPunct="1"/>
            <a:r>
              <a:rPr lang="en-US" dirty="0" smtClean="0"/>
              <a:t>RMD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mer</a:t>
            </a:r>
            <a:r>
              <a:rPr lang="en-US" dirty="0" smtClean="0"/>
              <a:t> </a:t>
            </a:r>
            <a:r>
              <a:rPr lang="en-US" dirty="0" err="1" smtClean="0"/>
              <a:t>sensitiva</a:t>
            </a:r>
            <a:r>
              <a:rPr lang="en-US" dirty="0" smtClean="0"/>
              <a:t> </a:t>
            </a:r>
            <a:r>
              <a:rPr lang="en-US" dirty="0" err="1" smtClean="0"/>
              <a:t>än</a:t>
            </a:r>
            <a:r>
              <a:rPr lang="en-US" dirty="0" smtClean="0"/>
              <a:t> IGD </a:t>
            </a:r>
            <a:r>
              <a:rPr lang="en-US" dirty="0" err="1" smtClean="0"/>
              <a:t>eftersom</a:t>
            </a:r>
            <a:r>
              <a:rPr lang="en-US" dirty="0" smtClean="0"/>
              <a:t> </a:t>
            </a:r>
            <a:r>
              <a:rPr lang="en-US" dirty="0" err="1" smtClean="0"/>
              <a:t>felvariationen</a:t>
            </a:r>
            <a:r>
              <a:rPr lang="en-US" dirty="0" smtClean="0"/>
              <a:t> </a:t>
            </a:r>
            <a:r>
              <a:rPr lang="en-US" dirty="0" err="1" smtClean="0"/>
              <a:t>reduceras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Eftersom</a:t>
            </a:r>
            <a:r>
              <a:rPr lang="en-US" dirty="0" smtClean="0"/>
              <a:t> </a:t>
            </a:r>
            <a:r>
              <a:rPr lang="en-US" dirty="0" err="1" smtClean="0"/>
              <a:t>varje</a:t>
            </a:r>
            <a:r>
              <a:rPr lang="en-US" dirty="0" smtClean="0"/>
              <a:t> </a:t>
            </a:r>
            <a:r>
              <a:rPr lang="en-US" dirty="0" err="1" smtClean="0"/>
              <a:t>deltagare</a:t>
            </a:r>
            <a:r>
              <a:rPr lang="en-US" dirty="0" smtClean="0"/>
              <a:t> </a:t>
            </a:r>
            <a:r>
              <a:rPr lang="en-US" dirty="0" err="1" smtClean="0"/>
              <a:t>deltar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varje</a:t>
            </a:r>
            <a:r>
              <a:rPr lang="en-US" dirty="0" smtClean="0"/>
              <a:t> </a:t>
            </a:r>
            <a:r>
              <a:rPr lang="en-US" dirty="0" err="1" smtClean="0"/>
              <a:t>betingelse</a:t>
            </a:r>
            <a:r>
              <a:rPr lang="en-US" dirty="0" smtClean="0"/>
              <a:t> </a:t>
            </a:r>
            <a:r>
              <a:rPr lang="en-US" dirty="0" err="1" smtClean="0"/>
              <a:t>minskar</a:t>
            </a:r>
            <a:r>
              <a:rPr lang="en-US" dirty="0" smtClean="0"/>
              <a:t> </a:t>
            </a:r>
            <a:r>
              <a:rPr lang="en-US" dirty="0" err="1" smtClean="0"/>
              <a:t>risken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skillnaden</a:t>
            </a:r>
            <a:r>
              <a:rPr lang="en-US" dirty="0" smtClean="0"/>
              <a:t> </a:t>
            </a:r>
            <a:r>
              <a:rPr lang="en-US" dirty="0" err="1" smtClean="0"/>
              <a:t>beror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t.ex</a:t>
            </a:r>
            <a:r>
              <a:rPr lang="en-US" dirty="0" smtClean="0"/>
              <a:t>. </a:t>
            </a:r>
            <a:r>
              <a:rPr lang="en-US" dirty="0" err="1" smtClean="0"/>
              <a:t>skillnaden</a:t>
            </a:r>
            <a:r>
              <a:rPr lang="en-US" dirty="0" smtClean="0"/>
              <a:t> </a:t>
            </a:r>
            <a:r>
              <a:rPr lang="en-US" dirty="0" err="1" smtClean="0"/>
              <a:t>mellan</a:t>
            </a:r>
            <a:r>
              <a:rPr lang="en-US" dirty="0" smtClean="0"/>
              <a:t> </a:t>
            </a:r>
            <a:r>
              <a:rPr lang="en-US" dirty="0" err="1" smtClean="0"/>
              <a:t>individerna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grupperna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Ordningseffekter</a:t>
            </a:r>
            <a:endParaRPr lang="en-US" sz="32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Den </a:t>
            </a:r>
            <a:r>
              <a:rPr lang="en-US" dirty="0" err="1" smtClean="0"/>
              <a:t>stora</a:t>
            </a:r>
            <a:r>
              <a:rPr lang="en-US" dirty="0" smtClean="0"/>
              <a:t> </a:t>
            </a:r>
            <a:r>
              <a:rPr lang="en-US" dirty="0" err="1" smtClean="0"/>
              <a:t>nackdelen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RMD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ordningseffekter</a:t>
            </a:r>
            <a:endParaRPr lang="en-US" i="1" dirty="0" smtClean="0"/>
          </a:p>
          <a:p>
            <a:pPr eaLnBrk="1" hangingPunct="1"/>
            <a:r>
              <a:rPr lang="en-US" dirty="0" err="1" smtClean="0"/>
              <a:t>Ordningseffekter</a:t>
            </a:r>
            <a:r>
              <a:rPr lang="en-US" dirty="0" smtClean="0"/>
              <a:t> </a:t>
            </a:r>
            <a:r>
              <a:rPr lang="en-US" dirty="0" err="1" smtClean="0"/>
              <a:t>uppstår</a:t>
            </a:r>
            <a:r>
              <a:rPr lang="en-US" dirty="0" smtClean="0"/>
              <a:t> </a:t>
            </a:r>
            <a:r>
              <a:rPr lang="en-US" dirty="0" err="1" smtClean="0"/>
              <a:t>eftersom</a:t>
            </a:r>
            <a:r>
              <a:rPr lang="en-US" dirty="0" smtClean="0"/>
              <a:t> </a:t>
            </a:r>
            <a:r>
              <a:rPr lang="en-US" dirty="0" err="1" smtClean="0"/>
              <a:t>försökpersonerna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effekten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en </a:t>
            </a:r>
            <a:r>
              <a:rPr lang="en-US" dirty="0" err="1" smtClean="0"/>
              <a:t>betingelse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påverka</a:t>
            </a:r>
            <a:r>
              <a:rPr lang="en-US" dirty="0" smtClean="0"/>
              <a:t> </a:t>
            </a:r>
            <a:r>
              <a:rPr lang="en-US" dirty="0" err="1" smtClean="0"/>
              <a:t>effekterna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en </a:t>
            </a:r>
            <a:r>
              <a:rPr lang="en-US" dirty="0" err="1" smtClean="0"/>
              <a:t>annan</a:t>
            </a:r>
            <a:r>
              <a:rPr lang="en-US" dirty="0" smtClean="0"/>
              <a:t> </a:t>
            </a:r>
            <a:r>
              <a:rPr lang="en-US" dirty="0" err="1" smtClean="0"/>
              <a:t>betingelse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err="1" smtClean="0"/>
              <a:t>T.ex</a:t>
            </a:r>
            <a:r>
              <a:rPr lang="en-US" dirty="0" smtClean="0"/>
              <a:t>. </a:t>
            </a:r>
            <a:r>
              <a:rPr lang="en-US" dirty="0" err="1" smtClean="0"/>
              <a:t>Efter</a:t>
            </a:r>
            <a:r>
              <a:rPr lang="en-US" dirty="0" smtClean="0"/>
              <a:t> </a:t>
            </a:r>
            <a:r>
              <a:rPr lang="en-US" dirty="0" err="1" smtClean="0"/>
              <a:t>upprepade</a:t>
            </a:r>
            <a:r>
              <a:rPr lang="en-US" dirty="0" smtClean="0"/>
              <a:t> </a:t>
            </a:r>
            <a:r>
              <a:rPr lang="en-US" dirty="0" err="1" smtClean="0"/>
              <a:t>betingelser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försökspersoner</a:t>
            </a:r>
            <a:r>
              <a:rPr lang="en-US" dirty="0" smtClean="0"/>
              <a:t> </a:t>
            </a:r>
            <a:r>
              <a:rPr lang="en-US" dirty="0" err="1" smtClean="0"/>
              <a:t>bli</a:t>
            </a:r>
            <a:r>
              <a:rPr lang="en-US" dirty="0" smtClean="0"/>
              <a:t> </a:t>
            </a:r>
            <a:r>
              <a:rPr lang="en-US" dirty="0" err="1" smtClean="0"/>
              <a:t>bättre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DV, </a:t>
            </a:r>
            <a:r>
              <a:rPr lang="en-US" dirty="0" err="1" smtClean="0"/>
              <a:t>bli</a:t>
            </a:r>
            <a:r>
              <a:rPr lang="en-US" dirty="0" smtClean="0"/>
              <a:t> </a:t>
            </a:r>
            <a:r>
              <a:rPr lang="en-US" dirty="0" err="1" smtClean="0"/>
              <a:t>trötta</a:t>
            </a:r>
            <a:r>
              <a:rPr lang="en-US" dirty="0" smtClean="0"/>
              <a:t>, </a:t>
            </a:r>
            <a:r>
              <a:rPr lang="en-US" dirty="0" err="1" smtClean="0"/>
              <a:t>bli</a:t>
            </a:r>
            <a:r>
              <a:rPr lang="en-US" dirty="0" smtClean="0"/>
              <a:t> </a:t>
            </a:r>
            <a:r>
              <a:rPr lang="en-US" dirty="0" err="1" smtClean="0"/>
              <a:t>uttråkade</a:t>
            </a:r>
            <a:r>
              <a:rPr lang="en-US" dirty="0" smtClean="0"/>
              <a:t>…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Ordningseffekter</a:t>
            </a:r>
            <a:endParaRPr lang="en-US" sz="24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Ordningseffekter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leda</a:t>
            </a:r>
            <a:r>
              <a:rPr lang="en-US" dirty="0" smtClean="0"/>
              <a:t> till confounding </a:t>
            </a:r>
            <a:r>
              <a:rPr lang="en-US" dirty="0" err="1" smtClean="0"/>
              <a:t>om</a:t>
            </a:r>
            <a:r>
              <a:rPr lang="en-US" dirty="0" smtClean="0"/>
              <a:t> de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kontrolleras</a:t>
            </a:r>
            <a:r>
              <a:rPr lang="en-US" dirty="0" smtClean="0"/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4648200"/>
          <a:ext cx="6096000" cy="14859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-107" charset="0"/>
                        <a:ea typeface="ＭＳ Ｐゴシック" pitchFamily="-107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STEG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STEG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STEG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NIVÅ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NIVÅ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NIVÅ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TRÖTTHET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DV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-107" charset="0"/>
                          <a:ea typeface="ＭＳ Ｐゴシック" pitchFamily="-107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B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err="1" smtClean="0"/>
              <a:t>Ordningseffekter</a:t>
            </a:r>
            <a:endParaRPr 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finns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två</a:t>
            </a:r>
            <a:r>
              <a:rPr lang="en-US" dirty="0" smtClean="0"/>
              <a:t> </a:t>
            </a:r>
            <a:r>
              <a:rPr lang="en-US" dirty="0" err="1" smtClean="0"/>
              <a:t>olika</a:t>
            </a:r>
            <a:r>
              <a:rPr lang="en-US" dirty="0" smtClean="0"/>
              <a:t> </a:t>
            </a:r>
            <a:r>
              <a:rPr lang="en-US" dirty="0" err="1" smtClean="0"/>
              <a:t>sätt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balansera</a:t>
            </a:r>
            <a:r>
              <a:rPr lang="en-US" dirty="0" smtClean="0"/>
              <a:t> RMD:</a:t>
            </a:r>
          </a:p>
          <a:p>
            <a:pPr lvl="1" eaLnBrk="1" hangingPunct="1"/>
            <a:r>
              <a:rPr lang="en-US" dirty="0" err="1" smtClean="0"/>
              <a:t>Fullständingt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Ofullständigt</a:t>
            </a:r>
            <a:endParaRPr lang="en-US" dirty="0" smtClean="0"/>
          </a:p>
          <a:p>
            <a:pPr eaLnBrk="1" hangingPunct="1"/>
            <a:r>
              <a:rPr lang="en-US" dirty="0" err="1" smtClean="0"/>
              <a:t>Idén</a:t>
            </a:r>
            <a:r>
              <a:rPr lang="en-US" dirty="0" smtClean="0"/>
              <a:t> </a:t>
            </a:r>
            <a:r>
              <a:rPr lang="en-US" dirty="0" err="1" smtClean="0"/>
              <a:t>hela</a:t>
            </a:r>
            <a:r>
              <a:rPr lang="en-US" dirty="0" smtClean="0"/>
              <a:t> </a:t>
            </a:r>
            <a:r>
              <a:rPr lang="en-US" dirty="0" err="1" smtClean="0"/>
              <a:t>tiden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hantera</a:t>
            </a:r>
            <a:r>
              <a:rPr lang="en-US" dirty="0" smtClean="0"/>
              <a:t> </a:t>
            </a:r>
            <a:r>
              <a:rPr lang="en-US" dirty="0" err="1" smtClean="0"/>
              <a:t>ordningseffekter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2800" dirty="0" smtClean="0"/>
              <a:t>Varför experiment?</a:t>
            </a:r>
            <a:endParaRPr lang="en-US" sz="28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testa</a:t>
            </a:r>
            <a:r>
              <a:rPr lang="en-US" dirty="0" smtClean="0"/>
              <a:t> </a:t>
            </a:r>
            <a:r>
              <a:rPr lang="en-US" dirty="0" err="1" smtClean="0"/>
              <a:t>hypoteser</a:t>
            </a:r>
            <a:endParaRPr lang="en-US" dirty="0" smtClean="0"/>
          </a:p>
          <a:p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testa</a:t>
            </a:r>
            <a:r>
              <a:rPr lang="en-US" dirty="0" smtClean="0"/>
              <a:t> </a:t>
            </a:r>
            <a:r>
              <a:rPr lang="en-US" dirty="0" err="1" smtClean="0"/>
              <a:t>t.ex</a:t>
            </a:r>
            <a:r>
              <a:rPr lang="en-US" dirty="0" smtClean="0"/>
              <a:t>. </a:t>
            </a:r>
            <a:r>
              <a:rPr lang="en-US" dirty="0" err="1" smtClean="0"/>
              <a:t>effektiviteten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en </a:t>
            </a:r>
            <a:r>
              <a:rPr lang="en-US" dirty="0" err="1" smtClean="0"/>
              <a:t>viss</a:t>
            </a:r>
            <a:r>
              <a:rPr lang="en-US" dirty="0" smtClean="0"/>
              <a:t> </a:t>
            </a:r>
            <a:r>
              <a:rPr lang="en-US" dirty="0" err="1" smtClean="0"/>
              <a:t>terapimetod</a:t>
            </a:r>
            <a:endParaRPr lang="en-US" dirty="0" smtClean="0"/>
          </a:p>
          <a:p>
            <a:r>
              <a:rPr lang="en-US" dirty="0" smtClean="0"/>
              <a:t>Experiment </a:t>
            </a:r>
            <a:r>
              <a:rPr lang="en-US" dirty="0" err="1" smtClean="0"/>
              <a:t>skiljer</a:t>
            </a:r>
            <a:r>
              <a:rPr lang="en-US" dirty="0" smtClean="0"/>
              <a:t> sig </a:t>
            </a:r>
            <a:r>
              <a:rPr lang="en-US" dirty="0" err="1" smtClean="0"/>
              <a:t>från</a:t>
            </a: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metoder</a:t>
            </a:r>
            <a:r>
              <a:rPr lang="en-US" dirty="0" smtClean="0"/>
              <a:t> </a:t>
            </a:r>
            <a:r>
              <a:rPr lang="en-US" dirty="0" err="1" smtClean="0"/>
              <a:t>eftersom</a:t>
            </a:r>
            <a:r>
              <a:rPr lang="en-US" dirty="0" smtClean="0"/>
              <a:t> de </a:t>
            </a:r>
            <a:r>
              <a:rPr lang="en-US" dirty="0" err="1" smtClean="0"/>
              <a:t>tillåter</a:t>
            </a:r>
            <a:r>
              <a:rPr lang="en-US" dirty="0" smtClean="0"/>
              <a:t> </a:t>
            </a:r>
            <a:r>
              <a:rPr lang="en-US" dirty="0" err="1" smtClean="0"/>
              <a:t>forskaren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underöks</a:t>
            </a:r>
            <a:r>
              <a:rPr lang="en-US" dirty="0" smtClean="0"/>
              <a:t> ORSAKEN till </a:t>
            </a:r>
            <a:r>
              <a:rPr lang="en-US" dirty="0" err="1" smtClean="0"/>
              <a:t>något</a:t>
            </a:r>
            <a:r>
              <a:rPr lang="en-US" dirty="0" smtClean="0"/>
              <a:t> </a:t>
            </a:r>
            <a:r>
              <a:rPr lang="en-US" dirty="0" err="1" smtClean="0"/>
              <a:t>beteende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470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När</a:t>
            </a:r>
            <a:r>
              <a:rPr lang="en-US" sz="2400" dirty="0" smtClean="0"/>
              <a:t> </a:t>
            </a:r>
            <a:r>
              <a:rPr lang="en-US" sz="2400" dirty="0" err="1" smtClean="0"/>
              <a:t>ska</a:t>
            </a:r>
            <a:r>
              <a:rPr lang="en-US" sz="2400" dirty="0" smtClean="0"/>
              <a:t> RMD </a:t>
            </a:r>
            <a:r>
              <a:rPr lang="en-US" sz="2400" dirty="0" err="1" smtClean="0"/>
              <a:t>inte</a:t>
            </a:r>
            <a:r>
              <a:rPr lang="en-US" sz="2400" dirty="0" smtClean="0"/>
              <a:t> </a:t>
            </a:r>
            <a:r>
              <a:rPr lang="en-US" sz="2400" dirty="0" err="1" smtClean="0"/>
              <a:t>användas</a:t>
            </a:r>
            <a:r>
              <a:rPr lang="en-US" sz="2400" dirty="0" smtClean="0"/>
              <a:t>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När</a:t>
            </a:r>
            <a:r>
              <a:rPr lang="en-US" sz="2400" dirty="0" smtClean="0"/>
              <a:t> </a:t>
            </a:r>
            <a:r>
              <a:rPr lang="en-US" sz="2400" dirty="0" err="1" smtClean="0"/>
              <a:t>ska</a:t>
            </a:r>
            <a:r>
              <a:rPr lang="en-US" sz="2400" dirty="0" smtClean="0"/>
              <a:t> </a:t>
            </a:r>
            <a:r>
              <a:rPr lang="en-US" sz="2400" dirty="0" err="1" smtClean="0"/>
              <a:t>inte</a:t>
            </a:r>
            <a:r>
              <a:rPr lang="en-US" sz="2400" dirty="0" smtClean="0"/>
              <a:t> RMD </a:t>
            </a:r>
            <a:r>
              <a:rPr lang="en-US" sz="2400" dirty="0" err="1" smtClean="0"/>
              <a:t>användas</a:t>
            </a:r>
            <a:r>
              <a:rPr lang="en-US" sz="2400" dirty="0" smtClean="0"/>
              <a:t>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När</a:t>
            </a:r>
            <a:r>
              <a:rPr lang="en-US" sz="2000" dirty="0" smtClean="0"/>
              <a:t> en </a:t>
            </a:r>
            <a:r>
              <a:rPr lang="en-US" sz="2000" dirty="0" err="1" smtClean="0"/>
              <a:t>betingelse</a:t>
            </a:r>
            <a:r>
              <a:rPr lang="en-US" sz="2000" dirty="0" smtClean="0"/>
              <a:t> </a:t>
            </a:r>
            <a:r>
              <a:rPr lang="en-US" sz="2000" dirty="0" err="1" smtClean="0"/>
              <a:t>förväntas</a:t>
            </a:r>
            <a:r>
              <a:rPr lang="en-US" sz="2000" dirty="0" smtClean="0"/>
              <a:t>/</a:t>
            </a:r>
            <a:r>
              <a:rPr lang="en-US" sz="2000" dirty="0" err="1" smtClean="0"/>
              <a:t>antas</a:t>
            </a:r>
            <a:r>
              <a:rPr lang="en-US" sz="2000" dirty="0" smtClean="0"/>
              <a:t> ha </a:t>
            </a:r>
            <a:r>
              <a:rPr lang="en-US" sz="2000" dirty="0" err="1" smtClean="0"/>
              <a:t>bestående</a:t>
            </a:r>
            <a:r>
              <a:rPr lang="en-US" sz="2000" dirty="0" smtClean="0"/>
              <a:t>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irreverersibla</a:t>
            </a:r>
            <a:r>
              <a:rPr lang="en-US" sz="2000" dirty="0" smtClean="0"/>
              <a:t> </a:t>
            </a:r>
            <a:r>
              <a:rPr lang="en-US" sz="2000" dirty="0" err="1" smtClean="0"/>
              <a:t>effekter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sv-FI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sv-FI" sz="2000" dirty="0" smtClean="0"/>
              <a:t>T.ex. Att IV = A (botande medicinering) och IV = B (inget)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När</a:t>
            </a:r>
            <a:r>
              <a:rPr lang="en-US" sz="2000" dirty="0" smtClean="0"/>
              <a:t> </a:t>
            </a:r>
            <a:r>
              <a:rPr lang="en-US" sz="2000" dirty="0" err="1" smtClean="0"/>
              <a:t>detta</a:t>
            </a:r>
            <a:r>
              <a:rPr lang="en-US" sz="2000" dirty="0" smtClean="0"/>
              <a:t> </a:t>
            </a:r>
            <a:r>
              <a:rPr lang="en-US" sz="2000" dirty="0" err="1" smtClean="0"/>
              <a:t>kan</a:t>
            </a:r>
            <a:r>
              <a:rPr lang="en-US" sz="2000" dirty="0" smtClean="0"/>
              <a:t> </a:t>
            </a:r>
            <a:r>
              <a:rPr lang="en-US" sz="2000" dirty="0" err="1" smtClean="0"/>
              <a:t>hända</a:t>
            </a:r>
            <a:r>
              <a:rPr lang="en-US" sz="2000" dirty="0" smtClean="0"/>
              <a:t> </a:t>
            </a:r>
            <a:r>
              <a:rPr lang="en-US" sz="2000" dirty="0" err="1" smtClean="0"/>
              <a:t>bör</a:t>
            </a:r>
            <a:r>
              <a:rPr lang="en-US" sz="2000" dirty="0" smtClean="0"/>
              <a:t> Independent Groups Design </a:t>
            </a:r>
            <a:r>
              <a:rPr lang="en-US" sz="2000" dirty="0" err="1" smtClean="0"/>
              <a:t>användast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Intern </a:t>
            </a:r>
            <a:r>
              <a:rPr lang="en-US" sz="2800" dirty="0" err="1" smtClean="0"/>
              <a:t>Validitet</a:t>
            </a:r>
            <a:endParaRPr lang="en-US" sz="2800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“Extraneous Variables”</a:t>
            </a:r>
          </a:p>
          <a:p>
            <a:pPr lvl="1">
              <a:buNone/>
            </a:pPr>
            <a:r>
              <a:rPr lang="en-US" dirty="0" err="1" smtClean="0"/>
              <a:t>Praktiska</a:t>
            </a:r>
            <a:r>
              <a:rPr lang="en-US" dirty="0" smtClean="0"/>
              <a:t> </a:t>
            </a:r>
            <a:r>
              <a:rPr lang="en-US" dirty="0" err="1" smtClean="0"/>
              <a:t>orsaker</a:t>
            </a:r>
            <a:r>
              <a:rPr lang="en-US" dirty="0" smtClean="0"/>
              <a:t> till </a:t>
            </a:r>
            <a:r>
              <a:rPr lang="en-US" dirty="0" err="1" smtClean="0"/>
              <a:t>confoundings</a:t>
            </a:r>
            <a:r>
              <a:rPr lang="en-US" dirty="0" smtClean="0"/>
              <a:t>: </a:t>
            </a:r>
            <a:r>
              <a:rPr lang="en-US" dirty="0" err="1" smtClean="0"/>
              <a:t>t.ex</a:t>
            </a:r>
            <a:r>
              <a:rPr lang="en-US" dirty="0" smtClean="0"/>
              <a:t>.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olika</a:t>
            </a:r>
            <a:r>
              <a:rPr lang="en-US" dirty="0" smtClean="0"/>
              <a:t> </a:t>
            </a:r>
            <a:r>
              <a:rPr lang="en-US" dirty="0" err="1" smtClean="0"/>
              <a:t>nivåer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IV </a:t>
            </a:r>
            <a:r>
              <a:rPr lang="en-US" dirty="0" err="1" smtClean="0"/>
              <a:t>adminstreras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olika</a:t>
            </a:r>
            <a:r>
              <a:rPr lang="en-US" dirty="0" smtClean="0"/>
              <a:t> </a:t>
            </a:r>
            <a:r>
              <a:rPr lang="en-US" dirty="0" err="1" smtClean="0"/>
              <a:t>försöksledare</a:t>
            </a:r>
            <a:endParaRPr lang="en-US" dirty="0" smtClean="0"/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sv-FI" dirty="0" smtClean="0"/>
              <a:t>”</a:t>
            </a:r>
            <a:r>
              <a:rPr lang="sv-FI" dirty="0" err="1" smtClean="0"/>
              <a:t>Attrition</a:t>
            </a:r>
            <a:r>
              <a:rPr lang="sv-FI" dirty="0" smtClean="0"/>
              <a:t>”</a:t>
            </a:r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sv-FI" dirty="0" smtClean="0"/>
              <a:t>	När försökspersoner inte genomför alla ordningar </a:t>
            </a:r>
            <a:r>
              <a:rPr lang="sv-FI" dirty="0" err="1" smtClean="0"/>
              <a:t>pga</a:t>
            </a:r>
            <a:r>
              <a:rPr lang="sv-FI" dirty="0" smtClean="0"/>
              <a:t> bortfall.</a:t>
            </a:r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en-US" dirty="0" smtClean="0"/>
              <a:t>“Mechanical subject loss” </a:t>
            </a:r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en-US" dirty="0" smtClean="0"/>
              <a:t>	</a:t>
            </a:r>
            <a:r>
              <a:rPr lang="en-US" dirty="0" err="1" smtClean="0"/>
              <a:t>När</a:t>
            </a:r>
            <a:r>
              <a:rPr lang="en-US" dirty="0" smtClean="0"/>
              <a:t> </a:t>
            </a:r>
            <a:r>
              <a:rPr lang="en-US" dirty="0" err="1" smtClean="0"/>
              <a:t>instument</a:t>
            </a:r>
            <a:r>
              <a:rPr lang="en-US" dirty="0" smtClean="0"/>
              <a:t>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 smtClean="0"/>
              <a:t>forskaren</a:t>
            </a:r>
            <a:r>
              <a:rPr lang="en-US" dirty="0" smtClean="0"/>
              <a:t> </a:t>
            </a:r>
            <a:r>
              <a:rPr lang="en-US" dirty="0" err="1" smtClean="0"/>
              <a:t>leder</a:t>
            </a:r>
            <a:r>
              <a:rPr lang="en-US" dirty="0" smtClean="0"/>
              <a:t> till </a:t>
            </a:r>
            <a:r>
              <a:rPr lang="en-US" dirty="0" err="1" smtClean="0"/>
              <a:t>att</a:t>
            </a:r>
            <a:r>
              <a:rPr lang="en-US" dirty="0" smtClean="0"/>
              <a:t> en </a:t>
            </a:r>
            <a:r>
              <a:rPr lang="en-US" dirty="0" err="1" smtClean="0"/>
              <a:t>försöksperson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genomföra</a:t>
            </a:r>
            <a:r>
              <a:rPr lang="en-US" dirty="0" smtClean="0"/>
              <a:t> </a:t>
            </a:r>
            <a:r>
              <a:rPr lang="en-US" dirty="0" err="1" smtClean="0"/>
              <a:t>hela</a:t>
            </a:r>
            <a:r>
              <a:rPr lang="en-US" dirty="0" smtClean="0"/>
              <a:t> </a:t>
            </a:r>
            <a:r>
              <a:rPr lang="en-US" dirty="0" err="1" smtClean="0"/>
              <a:t>experimentet</a:t>
            </a:r>
            <a:endParaRPr lang="en-US" dirty="0" smtClean="0"/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en-US" dirty="0" smtClean="0"/>
              <a:t>“Selective subject loss”</a:t>
            </a:r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sv-FI" dirty="0" smtClean="0"/>
              <a:t>	När försökspersoner bortfaller systematiskt ur en viss grupp, </a:t>
            </a:r>
            <a:r>
              <a:rPr lang="sv-FI" dirty="0" err="1" smtClean="0"/>
              <a:t>tex</a:t>
            </a:r>
            <a:r>
              <a:rPr lang="sv-FI" dirty="0" smtClean="0"/>
              <a:t> beroende på en karaktär i den gruppen eller en karaktär relaterad till DV.</a:t>
            </a:r>
            <a:endParaRPr lang="en-US" dirty="0" smtClean="0"/>
          </a:p>
          <a:p>
            <a:pPr marL="342900" lvl="1" indent="-342900">
              <a:buClr>
                <a:schemeClr val="accent1"/>
              </a:buClr>
              <a:buNone/>
            </a:pPr>
            <a:r>
              <a:rPr lang="sv-FI" dirty="0" smtClean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922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Intern </a:t>
            </a:r>
            <a:r>
              <a:rPr lang="en-US" sz="2800" dirty="0" err="1" smtClean="0"/>
              <a:t>validitet</a:t>
            </a:r>
            <a:endParaRPr lang="en-US" sz="2800" i="1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8001000" cy="426720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dirty="0" smtClean="0"/>
              <a:t>“Demand characteristics”</a:t>
            </a:r>
          </a:p>
          <a:p>
            <a:pPr>
              <a:spcBef>
                <a:spcPts val="600"/>
              </a:spcBef>
              <a:buNone/>
            </a:pPr>
            <a:r>
              <a:rPr lang="sv-FI" dirty="0" smtClean="0"/>
              <a:t>	När försökspersonen är medveten om, eller antar en hypotes, och försöker anpassa sitt beteende</a:t>
            </a:r>
          </a:p>
          <a:p>
            <a:pPr>
              <a:spcBef>
                <a:spcPts val="600"/>
              </a:spcBef>
              <a:buNone/>
            </a:pPr>
            <a:r>
              <a:rPr lang="sv-FI" dirty="0" smtClean="0"/>
              <a:t>”Placebo”</a:t>
            </a:r>
          </a:p>
          <a:p>
            <a:pPr>
              <a:spcBef>
                <a:spcPts val="600"/>
              </a:spcBef>
              <a:buNone/>
            </a:pPr>
            <a:r>
              <a:rPr lang="sv-FI" dirty="0" smtClean="0"/>
              <a:t>	När en grupp tillåts tro att de utsätts för en manipulation av den variabel. Testar </a:t>
            </a:r>
            <a:r>
              <a:rPr lang="sv-FI" dirty="0" err="1" smtClean="0"/>
              <a:t>demand</a:t>
            </a:r>
            <a:r>
              <a:rPr lang="sv-FI" dirty="0" smtClean="0"/>
              <a:t> </a:t>
            </a:r>
            <a:r>
              <a:rPr lang="sv-FI" dirty="0" err="1" smtClean="0"/>
              <a:t>characteristics</a:t>
            </a:r>
            <a:r>
              <a:rPr lang="sv-FI" dirty="0" smtClean="0"/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“Experimenter effects”</a:t>
            </a:r>
          </a:p>
          <a:p>
            <a:pPr>
              <a:spcBef>
                <a:spcPts val="600"/>
              </a:spcBef>
              <a:buNone/>
            </a:pPr>
            <a:r>
              <a:rPr lang="sv-FI" dirty="0" smtClean="0"/>
              <a:t>	När forskarens kännedom om en hypotes leder till att han bidrar till att förändra </a:t>
            </a:r>
            <a:r>
              <a:rPr lang="sv-FI" dirty="0" err="1" smtClean="0"/>
              <a:t>fps</a:t>
            </a:r>
            <a:r>
              <a:rPr lang="sv-FI" dirty="0" smtClean="0"/>
              <a:t> beteende i någon riktning.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“double-blind experiment”</a:t>
            </a:r>
          </a:p>
          <a:p>
            <a:pPr>
              <a:spcBef>
                <a:spcPts val="600"/>
              </a:spcBef>
              <a:buNone/>
            </a:pPr>
            <a:r>
              <a:rPr lang="sv-FI" dirty="0" smtClean="0"/>
              <a:t>	När både forskaren och försökspersonerna är omedvetna om vilken nivå av IV som administreras. Testar exp. </a:t>
            </a:r>
            <a:r>
              <a:rPr lang="sv-FI" dirty="0" err="1" smtClean="0"/>
              <a:t>effects</a:t>
            </a:r>
            <a:r>
              <a:rPr lang="sv-FI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709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Tentamensfrågor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Flervalsfrågor </a:t>
            </a:r>
          </a:p>
          <a:p>
            <a:pPr marL="349250" lvl="1" indent="0">
              <a:buNone/>
            </a:pPr>
            <a:r>
              <a:rPr lang="sv-FI" dirty="0" smtClean="0"/>
              <a:t>1. Vilken av följande är inte en ordningseffekt</a:t>
            </a:r>
          </a:p>
          <a:p>
            <a:pPr marL="685800" lvl="2" indent="0">
              <a:buNone/>
            </a:pPr>
            <a:r>
              <a:rPr lang="sv-FI" dirty="0" smtClean="0"/>
              <a:t>a) Trötthetseffekt</a:t>
            </a:r>
          </a:p>
          <a:p>
            <a:pPr marL="685800" lvl="2" indent="0">
              <a:buNone/>
            </a:pPr>
            <a:r>
              <a:rPr lang="sv-FI" dirty="0" smtClean="0"/>
              <a:t>b) Inlärningseffekt</a:t>
            </a:r>
          </a:p>
          <a:p>
            <a:pPr marL="685800" lvl="2" indent="0">
              <a:buNone/>
            </a:pPr>
            <a:r>
              <a:rPr lang="sv-FI" dirty="0" smtClean="0"/>
              <a:t>c) Barnumeffekt</a:t>
            </a:r>
          </a:p>
          <a:p>
            <a:pPr marL="685800" lvl="2" indent="0">
              <a:buNone/>
            </a:pPr>
            <a:endParaRPr lang="sv-FI" dirty="0"/>
          </a:p>
          <a:p>
            <a:pPr marL="685800" lvl="2" indent="0">
              <a:buNone/>
            </a:pPr>
            <a:endParaRPr lang="sv-FI" dirty="0" smtClean="0"/>
          </a:p>
        </p:txBody>
      </p:sp>
    </p:spTree>
    <p:extLst>
      <p:ext uri="{BB962C8B-B14F-4D97-AF65-F5344CB8AC3E}">
        <p14:creationId xmlns:p14="http://schemas.microsoft.com/office/powerpoint/2010/main" val="1130194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Tentamensfrågor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Kortare frågor</a:t>
            </a:r>
          </a:p>
          <a:p>
            <a:pPr marL="692150" lvl="1" indent="-342900">
              <a:buAutoNum type="arabicPeriod"/>
            </a:pPr>
            <a:r>
              <a:rPr lang="sv-FI" dirty="0" smtClean="0"/>
              <a:t>Förklara kost hur korrelativa undersökningar skiljer sig från experimentella undersökningar</a:t>
            </a:r>
          </a:p>
          <a:p>
            <a:pPr marL="349250" lvl="1" indent="0">
              <a:buNone/>
            </a:pPr>
            <a:r>
              <a:rPr lang="sv-FI" u="sng" dirty="0" smtClean="0"/>
              <a:t>Korrelativa undersökningar förklarar bara eventuella samvariationer, medan experimentella undersökningar kan säga något om kausala samband</a:t>
            </a:r>
          </a:p>
          <a:p>
            <a:pPr marL="685800" lvl="2" indent="0">
              <a:buNone/>
            </a:pPr>
            <a:endParaRPr lang="sv-FI" dirty="0"/>
          </a:p>
          <a:p>
            <a:pPr marL="685800" lvl="2" indent="0">
              <a:buNone/>
            </a:pPr>
            <a:endParaRPr lang="sv-FI" dirty="0" smtClean="0"/>
          </a:p>
        </p:txBody>
      </p:sp>
    </p:spTree>
    <p:extLst>
      <p:ext uri="{BB962C8B-B14F-4D97-AF65-F5344CB8AC3E}">
        <p14:creationId xmlns:p14="http://schemas.microsoft.com/office/powerpoint/2010/main" val="1068822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5" y="304800"/>
            <a:ext cx="7610475" cy="5961063"/>
          </a:xfrm>
        </p:spPr>
        <p:txBody>
          <a:bodyPr/>
          <a:lstStyle/>
          <a:p>
            <a:r>
              <a:rPr lang="sv-FI" i="1" dirty="0" smtClean="0"/>
              <a:t>Längre frågor</a:t>
            </a:r>
          </a:p>
          <a:p>
            <a:pPr marL="692150" lvl="1" indent="-342900">
              <a:buAutoNum type="arabicPeriod"/>
            </a:pPr>
            <a:r>
              <a:rPr lang="sv-FI" i="1" dirty="0" smtClean="0"/>
              <a:t>Tolka figuren nedan och svara på frågorna</a:t>
            </a:r>
          </a:p>
          <a:p>
            <a:pPr marL="692150" lvl="1" indent="-342900">
              <a:buAutoNum type="arabicPeriod"/>
            </a:pPr>
            <a:endParaRPr lang="sv-FI" i="1" dirty="0"/>
          </a:p>
          <a:p>
            <a:pPr marL="692150" lvl="1" indent="-342900">
              <a:buAutoNum type="arabicPeriod"/>
            </a:pPr>
            <a:endParaRPr lang="sv-FI" i="1" dirty="0" smtClean="0"/>
          </a:p>
          <a:p>
            <a:pPr marL="692150" lvl="1" indent="-342900">
              <a:buAutoNum type="arabicPeriod"/>
            </a:pPr>
            <a:endParaRPr lang="sv-FI" i="1" dirty="0"/>
          </a:p>
          <a:p>
            <a:pPr marL="692150" lvl="1" indent="-342900">
              <a:buAutoNum type="arabicPeriod"/>
            </a:pPr>
            <a:endParaRPr lang="sv-FI" i="1" dirty="0" smtClean="0"/>
          </a:p>
          <a:p>
            <a:pPr marL="692150" lvl="1" indent="-342900">
              <a:buAutoNum type="arabicPeriod"/>
            </a:pPr>
            <a:endParaRPr lang="sv-FI" i="1" dirty="0"/>
          </a:p>
          <a:p>
            <a:pPr marL="692150" lvl="1" indent="-342900">
              <a:buAutoNum type="arabicPeriod"/>
            </a:pPr>
            <a:endParaRPr lang="sv-FI" i="1" dirty="0" smtClean="0"/>
          </a:p>
          <a:p>
            <a:pPr marL="692150" lvl="1" indent="-342900">
              <a:buAutoNum type="arabicPeriod"/>
            </a:pPr>
            <a:endParaRPr lang="sv-FI" i="1" dirty="0"/>
          </a:p>
          <a:p>
            <a:pPr marL="692150" lvl="1" indent="-342900">
              <a:buAutoNum type="arabicPeriod"/>
            </a:pPr>
            <a:endParaRPr lang="sv-FI" i="1" dirty="0" smtClean="0"/>
          </a:p>
          <a:p>
            <a:pPr marL="349250" lvl="1" indent="0">
              <a:buNone/>
            </a:pPr>
            <a:endParaRPr lang="sv-FI" i="1" dirty="0" smtClean="0"/>
          </a:p>
          <a:p>
            <a:pPr marL="692150" lvl="1" indent="-342900">
              <a:buAutoNum type="alphaLcParenR"/>
            </a:pPr>
            <a:r>
              <a:rPr lang="sv-FI" i="1" dirty="0" smtClean="0"/>
              <a:t>Verkar det finnas en huvudeffekt av kön</a:t>
            </a:r>
          </a:p>
          <a:p>
            <a:pPr marL="692150" lvl="1" indent="-342900">
              <a:buAutoNum type="alphaLcParenR"/>
            </a:pPr>
            <a:r>
              <a:rPr lang="sv-FI" i="1" dirty="0" smtClean="0"/>
              <a:t>Verkar det finnas en huvudeffekt av alkoholdos</a:t>
            </a:r>
          </a:p>
          <a:p>
            <a:pPr marL="692150" lvl="1" indent="-342900">
              <a:buAutoNum type="alphaLcParenR"/>
            </a:pPr>
            <a:r>
              <a:rPr lang="sv-FI" i="1" dirty="0" smtClean="0"/>
              <a:t>Verkar det finnas en interaktion mellan kön och alkoholdos</a:t>
            </a:r>
          </a:p>
          <a:p>
            <a:pPr marL="692150" lvl="1" indent="-342900">
              <a:buAutoNum type="alphaLcParenR"/>
            </a:pPr>
            <a:r>
              <a:rPr lang="sv-FI" i="1" dirty="0" smtClean="0"/>
              <a:t>Finns det hot mot tolkningen av a eller b? </a:t>
            </a:r>
            <a:r>
              <a:rPr lang="sv-FI" i="1" dirty="0" err="1" smtClean="0"/>
              <a:t>Isf</a:t>
            </a:r>
            <a:r>
              <a:rPr lang="sv-FI" i="1" dirty="0" smtClean="0"/>
              <a:t> vilket?</a:t>
            </a:r>
          </a:p>
          <a:p>
            <a:pPr marL="692150" lvl="1" indent="-342900">
              <a:buAutoNum type="alphaLcParenR"/>
            </a:pPr>
            <a:r>
              <a:rPr lang="sv-FI" i="1" dirty="0" smtClean="0"/>
              <a:t>Finns det hot mot tolkningen av c? </a:t>
            </a:r>
            <a:r>
              <a:rPr lang="sv-FI" i="1" dirty="0" err="1" smtClean="0"/>
              <a:t>Isf</a:t>
            </a:r>
            <a:r>
              <a:rPr lang="sv-FI" i="1" dirty="0" smtClean="0"/>
              <a:t> vilket?</a:t>
            </a:r>
          </a:p>
          <a:p>
            <a:pPr marL="692150" lvl="1" indent="-342900">
              <a:buAutoNum type="arabicPeriod"/>
            </a:pPr>
            <a:endParaRPr lang="sv-FI" i="1" dirty="0" smtClean="0"/>
          </a:p>
          <a:p>
            <a:pPr marL="685800" lvl="2" indent="0">
              <a:buNone/>
            </a:pPr>
            <a:endParaRPr lang="sv-FI" i="1" dirty="0"/>
          </a:p>
          <a:p>
            <a:pPr marL="685800" lvl="2" indent="0">
              <a:buNone/>
            </a:pPr>
            <a:endParaRPr lang="sv-FI" i="1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9844"/>
              </p:ext>
            </p:extLst>
          </p:nvPr>
        </p:nvGraphicFramePr>
        <p:xfrm>
          <a:off x="1981200" y="1295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394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Experimentell</a:t>
            </a:r>
            <a:r>
              <a:rPr lang="en-US" dirty="0" smtClean="0"/>
              <a:t> </a:t>
            </a:r>
            <a:r>
              <a:rPr lang="en-US" dirty="0" err="1" smtClean="0"/>
              <a:t>forskning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</a:t>
            </a:r>
            <a:r>
              <a:rPr lang="en-US" dirty="0" err="1" smtClean="0"/>
              <a:t>måste</a:t>
            </a:r>
            <a:r>
              <a:rPr lang="en-US" dirty="0" smtClean="0"/>
              <a:t> </a:t>
            </a:r>
            <a:r>
              <a:rPr lang="en-US" dirty="0" err="1" smtClean="0"/>
              <a:t>innehålla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Oberoende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(IV)</a:t>
            </a:r>
          </a:p>
          <a:p>
            <a:pPr lvl="1"/>
            <a:r>
              <a:rPr lang="en-US" dirty="0" err="1" smtClean="0"/>
              <a:t>Beroende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(DV).</a:t>
            </a:r>
          </a:p>
          <a:p>
            <a:r>
              <a:rPr lang="en-US" dirty="0" err="1" smtClean="0"/>
              <a:t>Oberoende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Manipuleras</a:t>
            </a:r>
            <a:r>
              <a:rPr lang="en-US" dirty="0" smtClean="0"/>
              <a:t>/</a:t>
            </a:r>
            <a:r>
              <a:rPr lang="en-US" dirty="0" err="1" smtClean="0"/>
              <a:t>kontrolleras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forskaren</a:t>
            </a:r>
            <a:endParaRPr lang="en-US" dirty="0" smtClean="0"/>
          </a:p>
          <a:p>
            <a:pPr lvl="1"/>
            <a:r>
              <a:rPr lang="sv-FI" dirty="0" smtClean="0"/>
              <a:t>Har åtminstone två nivåer (terapi/kontroll)</a:t>
            </a:r>
            <a:endParaRPr lang="en-US" dirty="0" smtClean="0"/>
          </a:p>
          <a:p>
            <a:r>
              <a:rPr lang="en-US" dirty="0" err="1" smtClean="0"/>
              <a:t>Beroende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lvl="1"/>
            <a:r>
              <a:rPr lang="en-US" dirty="0" err="1" smtClean="0"/>
              <a:t>Mäts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forskaren</a:t>
            </a:r>
            <a:endParaRPr lang="en-US" dirty="0" smtClean="0"/>
          </a:p>
          <a:p>
            <a:pPr lvl="1"/>
            <a:r>
              <a:rPr lang="en-US" dirty="0" err="1" smtClean="0"/>
              <a:t>Bestämmer</a:t>
            </a:r>
            <a:r>
              <a:rPr lang="en-US" dirty="0" smtClean="0"/>
              <a:t> </a:t>
            </a:r>
            <a:r>
              <a:rPr lang="en-US" dirty="0" err="1" smtClean="0"/>
              <a:t>effekten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IV</a:t>
            </a:r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många</a:t>
            </a:r>
            <a:r>
              <a:rPr lang="en-US" dirty="0" smtClean="0"/>
              <a:t> experiment </a:t>
            </a:r>
            <a:r>
              <a:rPr lang="en-US" dirty="0" err="1" smtClean="0"/>
              <a:t>finns</a:t>
            </a:r>
            <a:r>
              <a:rPr lang="en-US" dirty="0" smtClean="0"/>
              <a:t> </a:t>
            </a:r>
            <a:r>
              <a:rPr lang="en-US" dirty="0" err="1" smtClean="0"/>
              <a:t>flera</a:t>
            </a:r>
            <a:r>
              <a:rPr lang="en-US" dirty="0" smtClean="0"/>
              <a:t> DV</a:t>
            </a:r>
          </a:p>
        </p:txBody>
      </p:sp>
    </p:spTree>
    <p:extLst>
      <p:ext uri="{BB962C8B-B14F-4D97-AF65-F5344CB8AC3E}">
        <p14:creationId xmlns:p14="http://schemas.microsoft.com/office/powerpoint/2010/main" val="128165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Experimentell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kontroll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intern </a:t>
            </a:r>
            <a:r>
              <a:rPr lang="en-US" sz="2800" dirty="0" err="1" smtClean="0"/>
              <a:t>validitet</a:t>
            </a:r>
            <a:endParaRPr lang="en-US" sz="28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 </a:t>
            </a:r>
            <a:r>
              <a:rPr lang="en-US" dirty="0" err="1" smtClean="0"/>
              <a:t>validitet</a:t>
            </a:r>
            <a:endParaRPr lang="en-US" dirty="0" smtClean="0"/>
          </a:p>
          <a:p>
            <a:pPr lvl="1"/>
            <a:r>
              <a:rPr lang="sv-FI" dirty="0" smtClean="0"/>
              <a:t>Ett experiment har hög intern validitet när vi kan vara övertygade om att IV, och inget annat, ORSAKADE förändringar mellan testgrupperna</a:t>
            </a:r>
          </a:p>
          <a:p>
            <a:pPr lvl="1"/>
            <a:r>
              <a:rPr lang="sv-FI" dirty="0" smtClean="0"/>
              <a:t>Vi måste alltså kunna förkasta alternativa hypoteser.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037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2800" dirty="0" smtClean="0"/>
              <a:t>Kausal ordning</a:t>
            </a:r>
            <a:endParaRPr lang="en-US" sz="2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Tre</a:t>
            </a:r>
            <a:r>
              <a:rPr lang="en-US" sz="1800" dirty="0" smtClean="0"/>
              <a:t> </a:t>
            </a:r>
            <a:r>
              <a:rPr lang="en-US" sz="1800" dirty="0" err="1" smtClean="0"/>
              <a:t>förutsättningar</a:t>
            </a:r>
            <a:r>
              <a:rPr lang="en-US" sz="1800" dirty="0" smtClean="0"/>
              <a:t> </a:t>
            </a:r>
            <a:r>
              <a:rPr lang="en-US" sz="1800" dirty="0" err="1" smtClean="0"/>
              <a:t>måste</a:t>
            </a:r>
            <a:r>
              <a:rPr lang="en-US" sz="1800" dirty="0" smtClean="0"/>
              <a:t> </a:t>
            </a:r>
            <a:r>
              <a:rPr lang="en-US" sz="1800" dirty="0" err="1" smtClean="0"/>
              <a:t>nås</a:t>
            </a:r>
            <a:r>
              <a:rPr lang="en-US" sz="1800" dirty="0" smtClean="0"/>
              <a:t> </a:t>
            </a:r>
            <a:r>
              <a:rPr lang="en-US" sz="1800" dirty="0" err="1" smtClean="0"/>
              <a:t>innan</a:t>
            </a:r>
            <a:r>
              <a:rPr lang="en-US" sz="1800" dirty="0" smtClean="0"/>
              <a:t> vi </a:t>
            </a:r>
            <a:r>
              <a:rPr lang="en-US" sz="1800" dirty="0" err="1" smtClean="0"/>
              <a:t>kan</a:t>
            </a:r>
            <a:r>
              <a:rPr lang="en-US" sz="1800" dirty="0" smtClean="0"/>
              <a:t> </a:t>
            </a:r>
            <a:r>
              <a:rPr lang="en-US" sz="1800" dirty="0" err="1" smtClean="0"/>
              <a:t>göra</a:t>
            </a:r>
            <a:r>
              <a:rPr lang="en-US" sz="1800" dirty="0" smtClean="0"/>
              <a:t> </a:t>
            </a:r>
            <a:r>
              <a:rPr lang="en-US" sz="1800" dirty="0" err="1" smtClean="0"/>
              <a:t>antagande</a:t>
            </a:r>
            <a:r>
              <a:rPr lang="en-US" sz="1800" dirty="0" smtClean="0"/>
              <a:t> </a:t>
            </a:r>
            <a:r>
              <a:rPr lang="en-US" sz="1800" dirty="0" err="1" smtClean="0"/>
              <a:t>om</a:t>
            </a:r>
            <a:r>
              <a:rPr lang="en-US" sz="1800" dirty="0" smtClean="0"/>
              <a:t> </a:t>
            </a:r>
            <a:r>
              <a:rPr lang="en-US" sz="1800" dirty="0" err="1" smtClean="0"/>
              <a:t>kausal</a:t>
            </a:r>
            <a:r>
              <a:rPr lang="en-US" sz="1800" dirty="0" smtClean="0"/>
              <a:t> </a:t>
            </a:r>
            <a:r>
              <a:rPr lang="en-US" sz="1800" dirty="0" err="1" smtClean="0"/>
              <a:t>ordning</a:t>
            </a:r>
            <a:r>
              <a:rPr lang="en-US" sz="1800" dirty="0" smtClean="0"/>
              <a:t>:</a:t>
            </a:r>
          </a:p>
          <a:p>
            <a:pPr lvl="1"/>
            <a:r>
              <a:rPr lang="en-US" dirty="0" err="1" smtClean="0"/>
              <a:t>Samvariation</a:t>
            </a:r>
            <a:r>
              <a:rPr lang="en-US" dirty="0" smtClean="0"/>
              <a:t>: Vi </a:t>
            </a:r>
            <a:r>
              <a:rPr lang="en-US" dirty="0" err="1" smtClean="0"/>
              <a:t>måste</a:t>
            </a:r>
            <a:r>
              <a:rPr lang="en-US" dirty="0" smtClean="0"/>
              <a:t> </a:t>
            </a:r>
            <a:r>
              <a:rPr lang="en-US" dirty="0" err="1" smtClean="0"/>
              <a:t>kunna</a:t>
            </a:r>
            <a:r>
              <a:rPr lang="en-US" dirty="0" smtClean="0"/>
              <a:t> </a:t>
            </a:r>
            <a:r>
              <a:rPr lang="en-US" dirty="0" err="1" smtClean="0"/>
              <a:t>observera</a:t>
            </a:r>
            <a:r>
              <a:rPr lang="en-US" dirty="0" smtClean="0"/>
              <a:t> en relation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förändringar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IV </a:t>
            </a:r>
            <a:r>
              <a:rPr lang="en-US" dirty="0" err="1" smtClean="0"/>
              <a:t>och</a:t>
            </a:r>
            <a:r>
              <a:rPr lang="en-US" dirty="0" smtClean="0"/>
              <a:t> DV</a:t>
            </a:r>
          </a:p>
          <a:p>
            <a:pPr lvl="2">
              <a:buNone/>
            </a:pPr>
            <a:r>
              <a:rPr lang="sv-FI" dirty="0" smtClean="0"/>
              <a:t>Exempel: Ångest positiv korrelation med alkohol</a:t>
            </a:r>
          </a:p>
          <a:p>
            <a:pPr lvl="1"/>
            <a:r>
              <a:rPr lang="en-US" dirty="0" err="1" smtClean="0">
                <a:latin typeface="+mj-lt"/>
              </a:rPr>
              <a:t>Tidsordning</a:t>
            </a:r>
            <a:r>
              <a:rPr lang="en-US" dirty="0" smtClean="0">
                <a:latin typeface="+mj-lt"/>
              </a:rPr>
              <a:t>: </a:t>
            </a:r>
            <a:r>
              <a:rPr lang="en-US" dirty="0" err="1" smtClean="0">
                <a:latin typeface="+mj-lt"/>
              </a:rPr>
              <a:t>Orsaken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måste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föregå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effekten</a:t>
            </a:r>
            <a:endParaRPr lang="en-US" dirty="0" smtClean="0">
              <a:latin typeface="+mj-lt"/>
            </a:endParaRPr>
          </a:p>
          <a:p>
            <a:pPr lvl="2"/>
            <a:r>
              <a:rPr lang="sv-FI" dirty="0" err="1" smtClean="0"/>
              <a:t>Exempel:Ångest</a:t>
            </a:r>
            <a:r>
              <a:rPr lang="sv-FI" dirty="0" smtClean="0"/>
              <a:t> föregår alkoholkonsumtion, eller tvärtom?</a:t>
            </a:r>
          </a:p>
          <a:p>
            <a:pPr lvl="2"/>
            <a:r>
              <a:rPr lang="sv-FI" dirty="0" smtClean="0"/>
              <a:t>Kan vara svårt att fastställa tidsordningen: ibland en fråga om logisk möjlighet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139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Kausal</a:t>
            </a:r>
            <a:r>
              <a:rPr lang="en-US" sz="2800" dirty="0" smtClean="0"/>
              <a:t> </a:t>
            </a:r>
            <a:r>
              <a:rPr lang="en-US" sz="2800" dirty="0" err="1" smtClean="0"/>
              <a:t>ordning</a:t>
            </a:r>
            <a:endParaRPr lang="en-US" sz="2800" i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Eliminera</a:t>
            </a: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förklaringar</a:t>
            </a:r>
            <a:r>
              <a:rPr lang="en-US" dirty="0" smtClean="0"/>
              <a:t>: </a:t>
            </a:r>
            <a:r>
              <a:rPr lang="en-US" dirty="0" err="1" smtClean="0"/>
              <a:t>genom</a:t>
            </a:r>
            <a:r>
              <a:rPr lang="en-US" dirty="0" smtClean="0"/>
              <a:t> </a:t>
            </a:r>
            <a:r>
              <a:rPr lang="en-US" dirty="0" err="1" smtClean="0"/>
              <a:t>kontroll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variabler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vi </a:t>
            </a:r>
            <a:r>
              <a:rPr lang="en-US" dirty="0" err="1" smtClean="0"/>
              <a:t>eliminera</a:t>
            </a: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förklaringar</a:t>
            </a:r>
            <a:endParaRPr lang="en-US" dirty="0" smtClean="0"/>
          </a:p>
          <a:p>
            <a:pPr lvl="2"/>
            <a:r>
              <a:rPr lang="sv-FI" dirty="0" smtClean="0"/>
              <a:t>Om två grupper skiljer sig på </a:t>
            </a:r>
            <a:r>
              <a:rPr lang="sv-FI" dirty="0" err="1" smtClean="0"/>
              <a:t>på</a:t>
            </a:r>
            <a:r>
              <a:rPr lang="sv-FI" dirty="0" smtClean="0"/>
              <a:t> en okontrollerad variabel annan än IV, så kan förändringar i DV bero på den </a:t>
            </a:r>
            <a:r>
              <a:rPr lang="sv-FI" dirty="0" err="1" smtClean="0"/>
              <a:t>onkontrollerade</a:t>
            </a:r>
            <a:r>
              <a:rPr lang="sv-FI" dirty="0" smtClean="0"/>
              <a:t> variabeln</a:t>
            </a:r>
          </a:p>
          <a:p>
            <a:pPr lvl="1"/>
            <a:r>
              <a:rPr lang="en-US" b="1" dirty="0" smtClean="0"/>
              <a:t>Confounding</a:t>
            </a:r>
            <a:r>
              <a:rPr lang="en-US" dirty="0" smtClean="0"/>
              <a:t>: </a:t>
            </a:r>
            <a:r>
              <a:rPr lang="en-US" dirty="0" err="1" smtClean="0"/>
              <a:t>när</a:t>
            </a:r>
            <a:r>
              <a:rPr lang="en-US" dirty="0" smtClean="0"/>
              <a:t> IV </a:t>
            </a:r>
            <a:r>
              <a:rPr lang="en-US" dirty="0" err="1" smtClean="0"/>
              <a:t>och</a:t>
            </a:r>
            <a:r>
              <a:rPr lang="en-US" dirty="0" smtClean="0"/>
              <a:t> en </a:t>
            </a:r>
            <a:r>
              <a:rPr lang="en-US" dirty="0" err="1" smtClean="0"/>
              <a:t>onkontrollerad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samvarierar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Leder</a:t>
            </a:r>
            <a:r>
              <a:rPr lang="en-US" dirty="0" smtClean="0"/>
              <a:t> till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alternativa</a:t>
            </a:r>
            <a:r>
              <a:rPr lang="en-US" dirty="0" smtClean="0"/>
              <a:t> </a:t>
            </a:r>
            <a:r>
              <a:rPr lang="en-US" dirty="0" err="1" smtClean="0"/>
              <a:t>hypoteser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förkastas</a:t>
            </a:r>
            <a:endParaRPr lang="en-US" dirty="0" smtClean="0"/>
          </a:p>
          <a:p>
            <a:pPr lvl="2"/>
            <a:r>
              <a:rPr lang="en-US" dirty="0" err="1" smtClean="0"/>
              <a:t>Experimentet</a:t>
            </a:r>
            <a:r>
              <a:rPr lang="en-US" dirty="0" smtClean="0"/>
              <a:t> </a:t>
            </a:r>
            <a:r>
              <a:rPr lang="en-US" dirty="0" err="1" smtClean="0"/>
              <a:t>förlorar</a:t>
            </a:r>
            <a:r>
              <a:rPr lang="en-US" dirty="0" smtClean="0"/>
              <a:t> intern </a:t>
            </a:r>
            <a:r>
              <a:rPr lang="en-US" dirty="0" err="1" smtClean="0"/>
              <a:t>validitet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592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Groups Designs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independent groups design (IGD) </a:t>
            </a:r>
            <a:r>
              <a:rPr lang="en-US" dirty="0" err="1" smtClean="0"/>
              <a:t>deltar</a:t>
            </a:r>
            <a:r>
              <a:rPr lang="en-US" dirty="0" smtClean="0"/>
              <a:t> en </a:t>
            </a:r>
            <a:r>
              <a:rPr lang="en-US" dirty="0" err="1" smtClean="0"/>
              <a:t>individ</a:t>
            </a:r>
            <a:r>
              <a:rPr lang="en-US" dirty="0" smtClean="0"/>
              <a:t> </a:t>
            </a:r>
            <a:r>
              <a:rPr lang="en-US" dirty="0" err="1" smtClean="0"/>
              <a:t>endast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en </a:t>
            </a:r>
            <a:r>
              <a:rPr lang="en-US" dirty="0" err="1" smtClean="0"/>
              <a:t>grupp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finns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olika</a:t>
            </a:r>
            <a:r>
              <a:rPr lang="en-US" dirty="0" smtClean="0"/>
              <a:t> IGD:</a:t>
            </a:r>
          </a:p>
          <a:p>
            <a:pPr lvl="1"/>
            <a:r>
              <a:rPr lang="en-US" dirty="0" err="1" smtClean="0"/>
              <a:t>Slumpmässiga</a:t>
            </a:r>
            <a:r>
              <a:rPr lang="en-US" dirty="0" smtClean="0"/>
              <a:t> </a:t>
            </a:r>
            <a:r>
              <a:rPr lang="en-US" dirty="0" err="1" smtClean="0"/>
              <a:t>fördelning</a:t>
            </a:r>
            <a:endParaRPr lang="en-US" dirty="0" smtClean="0"/>
          </a:p>
          <a:p>
            <a:pPr lvl="1"/>
            <a:r>
              <a:rPr lang="en-US" dirty="0" err="1" smtClean="0"/>
              <a:t>Matchad</a:t>
            </a:r>
            <a:r>
              <a:rPr lang="en-US" dirty="0" smtClean="0"/>
              <a:t> </a:t>
            </a:r>
            <a:r>
              <a:rPr lang="en-US" dirty="0" err="1" smtClean="0"/>
              <a:t>fördelning</a:t>
            </a:r>
            <a:endParaRPr lang="en-US" dirty="0" smtClean="0"/>
          </a:p>
          <a:p>
            <a:pPr lvl="1"/>
            <a:r>
              <a:rPr lang="en-US" dirty="0" err="1" smtClean="0"/>
              <a:t>Naturliga</a:t>
            </a:r>
            <a:r>
              <a:rPr lang="en-US" dirty="0" smtClean="0"/>
              <a:t> </a:t>
            </a:r>
            <a:r>
              <a:rPr lang="en-US" dirty="0" err="1" smtClean="0"/>
              <a:t>grupper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696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Hypotesprövning</a:t>
            </a:r>
            <a:endParaRPr lang="en-US" sz="2800" i="1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Nollhypotes</a:t>
            </a:r>
            <a:r>
              <a:rPr lang="en-US" dirty="0" smtClean="0"/>
              <a:t>: </a:t>
            </a:r>
            <a:r>
              <a:rPr lang="en-US" dirty="0" err="1" smtClean="0"/>
              <a:t>t.ex</a:t>
            </a:r>
            <a:r>
              <a:rPr lang="en-US" dirty="0" smtClean="0"/>
              <a:t>.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finns</a:t>
            </a:r>
            <a:r>
              <a:rPr lang="en-US" dirty="0" smtClean="0"/>
              <a:t> </a:t>
            </a:r>
            <a:r>
              <a:rPr lang="en-US" dirty="0" err="1" smtClean="0"/>
              <a:t>inga</a:t>
            </a:r>
            <a:r>
              <a:rPr lang="en-US" dirty="0" smtClean="0"/>
              <a:t> </a:t>
            </a:r>
            <a:r>
              <a:rPr lang="en-US" dirty="0" err="1" smtClean="0"/>
              <a:t>skillnader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DV </a:t>
            </a:r>
            <a:r>
              <a:rPr lang="en-US" dirty="0" err="1" smtClean="0"/>
              <a:t>mellan</a:t>
            </a:r>
            <a:r>
              <a:rPr lang="en-US" dirty="0" smtClean="0"/>
              <a:t> </a:t>
            </a:r>
            <a:r>
              <a:rPr lang="en-US" dirty="0" err="1" smtClean="0"/>
              <a:t>grupperna</a:t>
            </a:r>
            <a:endParaRPr lang="en-US" dirty="0" smtClean="0"/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Män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kvinnor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lika</a:t>
            </a:r>
            <a:r>
              <a:rPr lang="en-US" dirty="0" smtClean="0"/>
              <a:t> </a:t>
            </a:r>
            <a:r>
              <a:rPr lang="en-US" dirty="0" err="1" smtClean="0"/>
              <a:t>långa</a:t>
            </a:r>
            <a:r>
              <a:rPr lang="en-US" dirty="0" smtClean="0"/>
              <a:t>)</a:t>
            </a:r>
          </a:p>
          <a:p>
            <a:pPr lvl="1"/>
            <a:r>
              <a:rPr lang="sv-FI" dirty="0" smtClean="0"/>
              <a:t>Testa om den är sann.</a:t>
            </a:r>
          </a:p>
          <a:p>
            <a:pPr lvl="1"/>
            <a:r>
              <a:rPr lang="sv-FI" dirty="0" smtClean="0"/>
              <a:t>Förkasta nollhypotesen om vi kan vara 95% säkra att det finns en statistisk skillnad mellan grupperna</a:t>
            </a:r>
          </a:p>
          <a:p>
            <a:pPr lvl="2"/>
            <a:r>
              <a:rPr lang="sv-FI" i="1" dirty="0" smtClean="0"/>
              <a:t>p &lt; .05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44277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 </a:t>
            </a:r>
            <a:r>
              <a:rPr lang="en-US" dirty="0" err="1" smtClean="0"/>
              <a:t>validitet</a:t>
            </a:r>
            <a:endParaRPr lang="en-US" dirty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 </a:t>
            </a:r>
            <a:r>
              <a:rPr lang="en-US" dirty="0" err="1" smtClean="0"/>
              <a:t>validitet</a:t>
            </a:r>
            <a:r>
              <a:rPr lang="en-US" dirty="0" smtClean="0"/>
              <a:t> </a:t>
            </a:r>
            <a:r>
              <a:rPr lang="en-US" dirty="0" err="1" smtClean="0"/>
              <a:t>avser</a:t>
            </a:r>
            <a:r>
              <a:rPr lang="en-US" dirty="0" smtClean="0"/>
              <a:t> den grad till </a:t>
            </a:r>
            <a:r>
              <a:rPr lang="en-US" dirty="0" err="1" smtClean="0"/>
              <a:t>vilka</a:t>
            </a:r>
            <a:r>
              <a:rPr lang="en-US" dirty="0" smtClean="0"/>
              <a:t> </a:t>
            </a:r>
            <a:r>
              <a:rPr lang="en-US" dirty="0" err="1" smtClean="0"/>
              <a:t>resultaten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ett</a:t>
            </a:r>
            <a:r>
              <a:rPr lang="en-US" dirty="0" smtClean="0"/>
              <a:t> experiment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generaliseras</a:t>
            </a:r>
            <a:endParaRPr lang="en-US" dirty="0" smtClean="0"/>
          </a:p>
          <a:p>
            <a:pPr lvl="1"/>
            <a:r>
              <a:rPr lang="en-US" dirty="0" smtClean="0"/>
              <a:t>En </a:t>
            </a:r>
            <a:r>
              <a:rPr lang="en-US" dirty="0" err="1" smtClean="0"/>
              <a:t>enskillt</a:t>
            </a:r>
            <a:r>
              <a:rPr lang="en-US" dirty="0" smtClean="0"/>
              <a:t> experiment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alltid</a:t>
            </a:r>
            <a:r>
              <a:rPr lang="en-US" dirty="0" smtClean="0"/>
              <a:t> I </a:t>
            </a: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relativt</a:t>
            </a:r>
            <a:r>
              <a:rPr lang="en-US" dirty="0" smtClean="0"/>
              <a:t> </a:t>
            </a:r>
            <a:r>
              <a:rPr lang="en-US" dirty="0" err="1" smtClean="0"/>
              <a:t>låg</a:t>
            </a:r>
            <a:r>
              <a:rPr lang="en-US" dirty="0" smtClean="0"/>
              <a:t> extern </a:t>
            </a:r>
            <a:r>
              <a:rPr lang="en-US" dirty="0" err="1" smtClean="0"/>
              <a:t>validitet</a:t>
            </a:r>
            <a:endParaRPr lang="en-US" dirty="0" smtClean="0"/>
          </a:p>
          <a:p>
            <a:pPr lvl="1"/>
            <a:r>
              <a:rPr lang="sv-FI" dirty="0" smtClean="0"/>
              <a:t>Den externa validiteten stiger när flera undersökningar över flera sampel och metoder replikerar ett resultat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58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816</TotalTime>
  <Words>946</Words>
  <Application>Microsoft Office PowerPoint</Application>
  <PresentationFormat>On-screen Show (4:3)</PresentationFormat>
  <Paragraphs>173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Perspective</vt:lpstr>
      <vt:lpstr>Psykologins forskingsmetoder</vt:lpstr>
      <vt:lpstr>Varför experiment?</vt:lpstr>
      <vt:lpstr>Experimentell forskning</vt:lpstr>
      <vt:lpstr>Experimentell kontroll och intern validitet</vt:lpstr>
      <vt:lpstr>Kausal ordning</vt:lpstr>
      <vt:lpstr>Kausal ordning</vt:lpstr>
      <vt:lpstr>Independent Groups Designs</vt:lpstr>
      <vt:lpstr>Hypotesprövning</vt:lpstr>
      <vt:lpstr>Extern validitet</vt:lpstr>
      <vt:lpstr>Matched Groups Design</vt:lpstr>
      <vt:lpstr>Natural Groups Design</vt:lpstr>
      <vt:lpstr>Natural groups design</vt:lpstr>
      <vt:lpstr>Natural Groups Design</vt:lpstr>
      <vt:lpstr>Repeated Measures Designs (RMD)</vt:lpstr>
      <vt:lpstr>Repeated Measures Designs (RMD)</vt:lpstr>
      <vt:lpstr>Sensitivitet</vt:lpstr>
      <vt:lpstr>Ordningseffekter</vt:lpstr>
      <vt:lpstr>Ordningseffekter</vt:lpstr>
      <vt:lpstr>Ordningseffekter</vt:lpstr>
      <vt:lpstr>När ska RMD inte användas?</vt:lpstr>
      <vt:lpstr>Intern Validitet</vt:lpstr>
      <vt:lpstr>Intern validitet</vt:lpstr>
      <vt:lpstr>Tentamensfrågor</vt:lpstr>
      <vt:lpstr>Tentamensfrågor</vt:lpstr>
      <vt:lpstr>PowerPoint Presentation</vt:lpstr>
    </vt:vector>
  </TitlesOfParts>
  <Company>Loyola University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in Psychology</dc:title>
  <dc:creator>Jeanne Zechmeister</dc:creator>
  <cp:lastModifiedBy>Jan Antfolk</cp:lastModifiedBy>
  <cp:revision>75</cp:revision>
  <dcterms:created xsi:type="dcterms:W3CDTF">2010-11-11T18:30:03Z</dcterms:created>
  <dcterms:modified xsi:type="dcterms:W3CDTF">2011-12-07T07:36:19Z</dcterms:modified>
</cp:coreProperties>
</file>